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257" r:id="rId3"/>
    <p:sldId id="270" r:id="rId4"/>
    <p:sldId id="279" r:id="rId5"/>
    <p:sldId id="258" r:id="rId6"/>
    <p:sldId id="262" r:id="rId7"/>
    <p:sldId id="264" r:id="rId8"/>
    <p:sldId id="288" r:id="rId9"/>
    <p:sldId id="266" r:id="rId10"/>
    <p:sldId id="271" r:id="rId11"/>
    <p:sldId id="275" r:id="rId12"/>
    <p:sldId id="273" r:id="rId13"/>
    <p:sldId id="285" r:id="rId14"/>
    <p:sldId id="286" r:id="rId15"/>
    <p:sldId id="263" r:id="rId16"/>
    <p:sldId id="265" r:id="rId17"/>
    <p:sldId id="289" r:id="rId18"/>
    <p:sldId id="267" r:id="rId19"/>
    <p:sldId id="269" r:id="rId20"/>
    <p:sldId id="274" r:id="rId21"/>
    <p:sldId id="261" r:id="rId22"/>
    <p:sldId id="276" r:id="rId23"/>
    <p:sldId id="282" r:id="rId24"/>
    <p:sldId id="272" r:id="rId25"/>
    <p:sldId id="277" r:id="rId26"/>
    <p:sldId id="278" r:id="rId27"/>
    <p:sldId id="284" r:id="rId28"/>
    <p:sldId id="283" r:id="rId29"/>
    <p:sldId id="287" r:id="rId30"/>
    <p:sldId id="281"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5" autoAdjust="0"/>
    <p:restoredTop sz="94628" autoAdjust="0"/>
  </p:normalViewPr>
  <p:slideViewPr>
    <p:cSldViewPr>
      <p:cViewPr>
        <p:scale>
          <a:sx n="72" d="100"/>
          <a:sy n="72" d="100"/>
        </p:scale>
        <p:origin x="-1104" y="-7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5EAF46-3BC3-4D7B-8165-4F1419C9A408}" type="datetimeFigureOut">
              <a:rPr lang="en-GB" smtClean="0"/>
              <a:t>15/02/2013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4A0D08-64C6-4270-ADF0-DAFBB31AF52A}" type="slidenum">
              <a:rPr lang="en-GB" smtClean="0"/>
              <a:t>‹#›</a:t>
            </a:fld>
            <a:endParaRPr lang="en-GB"/>
          </a:p>
        </p:txBody>
      </p:sp>
    </p:spTree>
    <p:extLst>
      <p:ext uri="{BB962C8B-B14F-4D97-AF65-F5344CB8AC3E}">
        <p14:creationId xmlns:p14="http://schemas.microsoft.com/office/powerpoint/2010/main" val="27576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14A0D08-64C6-4270-ADF0-DAFBB31AF52A}" type="slidenum">
              <a:rPr lang="en-GB" smtClean="0"/>
              <a:t>2</a:t>
            </a:fld>
            <a:endParaRPr lang="en-GB"/>
          </a:p>
        </p:txBody>
      </p:sp>
    </p:spTree>
    <p:extLst>
      <p:ext uri="{BB962C8B-B14F-4D97-AF65-F5344CB8AC3E}">
        <p14:creationId xmlns:p14="http://schemas.microsoft.com/office/powerpoint/2010/main" val="925021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14A0D08-64C6-4270-ADF0-DAFBB31AF52A}" type="slidenum">
              <a:rPr lang="en-GB" smtClean="0"/>
              <a:t>25</a:t>
            </a:fld>
            <a:endParaRPr lang="en-GB"/>
          </a:p>
        </p:txBody>
      </p:sp>
    </p:spTree>
    <p:extLst>
      <p:ext uri="{BB962C8B-B14F-4D97-AF65-F5344CB8AC3E}">
        <p14:creationId xmlns:p14="http://schemas.microsoft.com/office/powerpoint/2010/main" val="925021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14A0D08-64C6-4270-ADF0-DAFBB31AF52A}" type="slidenum">
              <a:rPr lang="en-GB" smtClean="0"/>
              <a:t>26</a:t>
            </a:fld>
            <a:endParaRPr lang="en-GB"/>
          </a:p>
        </p:txBody>
      </p:sp>
    </p:spTree>
    <p:extLst>
      <p:ext uri="{BB962C8B-B14F-4D97-AF65-F5344CB8AC3E}">
        <p14:creationId xmlns:p14="http://schemas.microsoft.com/office/powerpoint/2010/main" val="925021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14A0D08-64C6-4270-ADF0-DAFBB31AF52A}" type="slidenum">
              <a:rPr lang="en-GB" smtClean="0"/>
              <a:t>27</a:t>
            </a:fld>
            <a:endParaRPr lang="en-GB"/>
          </a:p>
        </p:txBody>
      </p:sp>
    </p:spTree>
    <p:extLst>
      <p:ext uri="{BB962C8B-B14F-4D97-AF65-F5344CB8AC3E}">
        <p14:creationId xmlns:p14="http://schemas.microsoft.com/office/powerpoint/2010/main" val="92502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14A0D08-64C6-4270-ADF0-DAFBB31AF52A}" type="slidenum">
              <a:rPr lang="en-GB" smtClean="0"/>
              <a:t>28</a:t>
            </a:fld>
            <a:endParaRPr lang="en-GB"/>
          </a:p>
        </p:txBody>
      </p:sp>
    </p:spTree>
    <p:extLst>
      <p:ext uri="{BB962C8B-B14F-4D97-AF65-F5344CB8AC3E}">
        <p14:creationId xmlns:p14="http://schemas.microsoft.com/office/powerpoint/2010/main" val="92502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14A0D08-64C6-4270-ADF0-DAFBB31AF52A}" type="slidenum">
              <a:rPr lang="en-GB" smtClean="0"/>
              <a:t>29</a:t>
            </a:fld>
            <a:endParaRPr lang="en-GB"/>
          </a:p>
        </p:txBody>
      </p:sp>
    </p:spTree>
    <p:extLst>
      <p:ext uri="{BB962C8B-B14F-4D97-AF65-F5344CB8AC3E}">
        <p14:creationId xmlns:p14="http://schemas.microsoft.com/office/powerpoint/2010/main" val="925021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14A0D08-64C6-4270-ADF0-DAFBB31AF52A}" type="slidenum">
              <a:rPr lang="en-GB" smtClean="0"/>
              <a:t>30</a:t>
            </a:fld>
            <a:endParaRPr lang="en-GB"/>
          </a:p>
        </p:txBody>
      </p:sp>
    </p:spTree>
    <p:extLst>
      <p:ext uri="{BB962C8B-B14F-4D97-AF65-F5344CB8AC3E}">
        <p14:creationId xmlns:p14="http://schemas.microsoft.com/office/powerpoint/2010/main" val="92502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extBox 7"/>
          <p:cNvSpPr txBox="1"/>
          <p:nvPr/>
        </p:nvSpPr>
        <p:spPr>
          <a:xfrm>
            <a:off x="1828800" y="3159760"/>
            <a:ext cx="457200" cy="1034129"/>
          </a:xfrm>
          <a:prstGeom prst="rect">
            <a:avLst/>
          </a:prstGeom>
          <a:noFill/>
        </p:spPr>
        <p:txBody>
          <a:bodyPr wrap="square" lIns="0" tIns="9144" rIns="0" bIns="9144" rtlCol="0" anchor="ctr"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2" name="Title 1"/>
          <p:cNvSpPr>
            <a:spLocks noGrp="1"/>
          </p:cNvSpPr>
          <p:nvPr>
            <p:ph type="ctrTitle"/>
          </p:nvPr>
        </p:nvSpPr>
        <p:spPr>
          <a:xfrm>
            <a:off x="777240" y="1219200"/>
            <a:ext cx="7543800" cy="2152650"/>
          </a:xfrm>
        </p:spPr>
        <p:txBody>
          <a:bodyPr>
            <a:noAutofit/>
          </a:bodyPr>
          <a:lstStyle>
            <a:lvl1pPr>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133600" y="3375491"/>
            <a:ext cx="6172200" cy="68580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5" name="Date Placeholder 14"/>
          <p:cNvSpPr>
            <a:spLocks noGrp="1"/>
          </p:cNvSpPr>
          <p:nvPr>
            <p:ph type="dt" sz="half" idx="10"/>
          </p:nvPr>
        </p:nvSpPr>
        <p:spPr/>
        <p:txBody>
          <a:bodyPr/>
          <a:lstStyle/>
          <a:p>
            <a:fld id="{535D3A12-3D29-407B-85F4-5612607C73F3}" type="datetimeFigureOut">
              <a:rPr lang="en-GB" smtClean="0"/>
              <a:t>15/02/2013</a:t>
            </a:fld>
            <a:endParaRPr lang="en-GB"/>
          </a:p>
        </p:txBody>
      </p:sp>
      <p:sp>
        <p:nvSpPr>
          <p:cNvPr id="16" name="Slide Number Placeholder 15"/>
          <p:cNvSpPr>
            <a:spLocks noGrp="1"/>
          </p:cNvSpPr>
          <p:nvPr>
            <p:ph type="sldNum" sz="quarter" idx="11"/>
          </p:nvPr>
        </p:nvSpPr>
        <p:spPr/>
        <p:txBody>
          <a:bodyPr/>
          <a:lstStyle/>
          <a:p>
            <a:fld id="{CAB83F94-0486-42A8-AD82-D61E5CB9384A}" type="slidenum">
              <a:rPr lang="en-GB" smtClean="0"/>
              <a:t>‹#›</a:t>
            </a:fld>
            <a:endParaRPr lang="en-GB"/>
          </a:p>
        </p:txBody>
      </p:sp>
      <p:sp>
        <p:nvSpPr>
          <p:cNvPr id="17" name="Footer Placeholder 16"/>
          <p:cNvSpPr>
            <a:spLocks noGrp="1"/>
          </p:cNvSpPr>
          <p:nvPr>
            <p:ph type="ftr" sz="quarter" idx="12"/>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33600" y="685801"/>
            <a:ext cx="5791200" cy="3505199"/>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5D3A12-3D29-407B-85F4-5612607C73F3}" type="datetimeFigureOut">
              <a:rPr lang="en-GB" smtClean="0"/>
              <a:t>15/02/2013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AB83F94-0486-42A8-AD82-D61E5CB9384A}"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9600" y="609601"/>
            <a:ext cx="2133600" cy="5181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95600" y="685801"/>
            <a:ext cx="5029200" cy="45720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5D3A12-3D29-407B-85F4-5612607C73F3}" type="datetimeFigureOut">
              <a:rPr lang="en-GB" smtClean="0"/>
              <a:t>15/02/2013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AB83F94-0486-42A8-AD82-D61E5CB9384A}"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Date Placeholder 13"/>
          <p:cNvSpPr>
            <a:spLocks noGrp="1"/>
          </p:cNvSpPr>
          <p:nvPr>
            <p:ph type="dt" sz="half" idx="10"/>
          </p:nvPr>
        </p:nvSpPr>
        <p:spPr/>
        <p:txBody>
          <a:bodyPr/>
          <a:lstStyle/>
          <a:p>
            <a:fld id="{535D3A12-3D29-407B-85F4-5612607C73F3}" type="datetimeFigureOut">
              <a:rPr lang="en-GB" smtClean="0"/>
              <a:t>15/02/2013</a:t>
            </a:fld>
            <a:endParaRPr lang="en-GB"/>
          </a:p>
        </p:txBody>
      </p:sp>
      <p:sp>
        <p:nvSpPr>
          <p:cNvPr id="15" name="Slide Number Placeholder 14"/>
          <p:cNvSpPr>
            <a:spLocks noGrp="1"/>
          </p:cNvSpPr>
          <p:nvPr>
            <p:ph type="sldNum" sz="quarter" idx="11"/>
          </p:nvPr>
        </p:nvSpPr>
        <p:spPr/>
        <p:txBody>
          <a:bodyPr/>
          <a:lstStyle/>
          <a:p>
            <a:fld id="{CAB83F94-0486-42A8-AD82-D61E5CB9384A}" type="slidenum">
              <a:rPr lang="en-GB" smtClean="0"/>
              <a:t>‹#›</a:t>
            </a:fld>
            <a:endParaRPr lang="en-GB"/>
          </a:p>
        </p:txBody>
      </p:sp>
      <p:sp>
        <p:nvSpPr>
          <p:cNvPr id="16" name="Footer Placeholder 15"/>
          <p:cNvSpPr>
            <a:spLocks noGrp="1"/>
          </p:cNvSpPr>
          <p:nvPr>
            <p:ph type="ftr" sz="quarter" idx="12"/>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TextBox 7"/>
          <p:cNvSpPr txBox="1"/>
          <p:nvPr/>
        </p:nvSpPr>
        <p:spPr>
          <a:xfrm>
            <a:off x="4267200" y="4074497"/>
            <a:ext cx="457200" cy="1015663"/>
          </a:xfrm>
          <a:prstGeom prst="rect">
            <a:avLst/>
          </a:prstGeom>
          <a:noFill/>
        </p:spPr>
        <p:txBody>
          <a:bodyPr wrap="square" lIns="0" tIns="0" rIns="0" bIns="0" rtlCol="0" anchor="t" anchorCtr="0">
            <a:spAutoFit/>
          </a:bodyPr>
          <a:lstStyle/>
          <a:p>
            <a:r>
              <a:rPr lang="en-US" sz="6600" dirty="0" smtClean="0">
                <a:effectLst>
                  <a:outerShdw blurRad="38100" dist="38100" dir="2700000" algn="tl">
                    <a:srgbClr val="000000">
                      <a:alpha val="43137"/>
                    </a:srgbClr>
                  </a:outerShdw>
                </a:effectLst>
                <a:latin typeface="+mn-lt"/>
              </a:rPr>
              <a:t>{</a:t>
            </a:r>
            <a:endParaRPr lang="en-US" sz="6600" dirty="0">
              <a:effectLst>
                <a:outerShdw blurRad="38100" dist="38100" dir="2700000" algn="tl">
                  <a:srgbClr val="000000">
                    <a:alpha val="43137"/>
                  </a:srgbClr>
                </a:outerShdw>
              </a:effectLst>
              <a:latin typeface="+mn-lt"/>
            </a:endParaRPr>
          </a:p>
        </p:txBody>
      </p:sp>
      <p:sp>
        <p:nvSpPr>
          <p:cNvPr id="3" name="Text Placeholder 2"/>
          <p:cNvSpPr>
            <a:spLocks noGrp="1"/>
          </p:cNvSpPr>
          <p:nvPr>
            <p:ph type="body" idx="1"/>
          </p:nvPr>
        </p:nvSpPr>
        <p:spPr>
          <a:xfrm>
            <a:off x="4572000" y="4267368"/>
            <a:ext cx="3733800" cy="731520"/>
          </a:xfrm>
        </p:spPr>
        <p:txBody>
          <a:bodyPr anchor="ctr">
            <a:normAutofit/>
          </a:bodyPr>
          <a:lstStyle>
            <a:lvl1pPr marL="0" indent="0">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535D3A12-3D29-407B-85F4-5612607C73F3}" type="datetimeFigureOut">
              <a:rPr lang="en-GB" smtClean="0"/>
              <a:t>15/02/2013</a:t>
            </a:fld>
            <a:endParaRPr lang="en-GB"/>
          </a:p>
        </p:txBody>
      </p:sp>
      <p:sp>
        <p:nvSpPr>
          <p:cNvPr id="13" name="Slide Number Placeholder 12"/>
          <p:cNvSpPr>
            <a:spLocks noGrp="1"/>
          </p:cNvSpPr>
          <p:nvPr>
            <p:ph type="sldNum" sz="quarter" idx="11"/>
          </p:nvPr>
        </p:nvSpPr>
        <p:spPr/>
        <p:txBody>
          <a:bodyPr/>
          <a:lstStyle/>
          <a:p>
            <a:fld id="{CAB83F94-0486-42A8-AD82-D61E5CB9384A}" type="slidenum">
              <a:rPr lang="en-GB" smtClean="0"/>
              <a:t>‹#›</a:t>
            </a:fld>
            <a:endParaRPr lang="en-GB"/>
          </a:p>
        </p:txBody>
      </p:sp>
      <p:sp>
        <p:nvSpPr>
          <p:cNvPr id="14" name="Footer Placeholder 13"/>
          <p:cNvSpPr>
            <a:spLocks noGrp="1"/>
          </p:cNvSpPr>
          <p:nvPr>
            <p:ph type="ftr" sz="quarter" idx="12"/>
          </p:nvPr>
        </p:nvSpPr>
        <p:spPr/>
        <p:txBody>
          <a:bodyPr/>
          <a:lstStyle/>
          <a:p>
            <a:endParaRPr lang="en-GB"/>
          </a:p>
        </p:txBody>
      </p:sp>
      <p:sp>
        <p:nvSpPr>
          <p:cNvPr id="4" name="Title 3"/>
          <p:cNvSpPr>
            <a:spLocks noGrp="1"/>
          </p:cNvSpPr>
          <p:nvPr>
            <p:ph type="title"/>
          </p:nvPr>
        </p:nvSpPr>
        <p:spPr>
          <a:xfrm>
            <a:off x="2286000" y="1905000"/>
            <a:ext cx="6035040" cy="2350008"/>
          </a:xfrm>
        </p:spPr>
        <p:txBody>
          <a:bodyPr/>
          <a:lstStyle>
            <a:lvl1pPr marL="0" algn="l" defTabSz="914400" rtl="0" eaLnBrk="1" latinLnBrk="0" hangingPunct="1">
              <a:spcBef>
                <a:spcPct val="0"/>
              </a:spcBef>
              <a:buNone/>
              <a:defRPr lang="en-US" sz="5400" b="0" kern="1200" cap="none" dirty="0" smtClean="0">
                <a:solidFill>
                  <a:schemeClr val="tx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535D3A12-3D29-407B-85F4-5612607C73F3}" type="datetimeFigureOut">
              <a:rPr lang="en-GB" smtClean="0"/>
              <a:t>15/02/2013</a:t>
            </a:fld>
            <a:endParaRPr lang="en-GB"/>
          </a:p>
        </p:txBody>
      </p:sp>
      <p:sp>
        <p:nvSpPr>
          <p:cNvPr id="9" name="Slide Number Placeholder 8"/>
          <p:cNvSpPr>
            <a:spLocks noGrp="1"/>
          </p:cNvSpPr>
          <p:nvPr>
            <p:ph type="sldNum" sz="quarter" idx="11"/>
          </p:nvPr>
        </p:nvSpPr>
        <p:spPr/>
        <p:txBody>
          <a:bodyPr/>
          <a:lstStyle/>
          <a:p>
            <a:fld id="{CAB83F94-0486-42A8-AD82-D61E5CB9384A}" type="slidenum">
              <a:rPr lang="en-GB" smtClean="0"/>
              <a:t>‹#›</a:t>
            </a:fld>
            <a:endParaRPr lang="en-GB"/>
          </a:p>
        </p:txBody>
      </p:sp>
      <p:sp>
        <p:nvSpPr>
          <p:cNvPr id="10" name="Footer Placeholder 9"/>
          <p:cNvSpPr>
            <a:spLocks noGrp="1"/>
          </p:cNvSpPr>
          <p:nvPr>
            <p:ph type="ftr" sz="quarter" idx="12"/>
          </p:nvPr>
        </p:nvSpPr>
        <p:spPr/>
        <p:txBody>
          <a:bodyPr/>
          <a:lstStyle/>
          <a:p>
            <a:endParaRPr lang="en-GB"/>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5" name="Content Placeholder 4"/>
          <p:cNvSpPr>
            <a:spLocks noGrp="1"/>
          </p:cNvSpPr>
          <p:nvPr>
            <p:ph sz="quarter" idx="13"/>
          </p:nvPr>
        </p:nvSpPr>
        <p:spPr>
          <a:xfrm>
            <a:off x="1344168" y="658368"/>
            <a:ext cx="3273552"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4"/>
          </p:nvPr>
        </p:nvSpPr>
        <p:spPr>
          <a:xfrm>
            <a:off x="5029200" y="658368"/>
            <a:ext cx="3273552" cy="3432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4112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4168" y="1371600"/>
            <a:ext cx="3276600"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29200" y="661976"/>
            <a:ext cx="3273552" cy="639762"/>
          </a:xfrm>
        </p:spPr>
        <p:txBody>
          <a:bodyPr anchor="ctr">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1371600"/>
            <a:ext cx="3273552" cy="2743200"/>
          </a:xfrm>
        </p:spPr>
        <p:txBody>
          <a:bodyPr anchor="t"/>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Box 12"/>
          <p:cNvSpPr txBox="1"/>
          <p:nvPr/>
        </p:nvSpPr>
        <p:spPr>
          <a:xfrm>
            <a:off x="105664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8" name="TextBox 17"/>
          <p:cNvSpPr txBox="1"/>
          <p:nvPr/>
        </p:nvSpPr>
        <p:spPr>
          <a:xfrm>
            <a:off x="4780280" y="520192"/>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2" name="Title 11"/>
          <p:cNvSpPr>
            <a:spLocks noGrp="1"/>
          </p:cNvSpPr>
          <p:nvPr>
            <p:ph type="title"/>
          </p:nvPr>
        </p:nvSpPr>
        <p:spPr/>
        <p:txBody>
          <a:bodyPr/>
          <a:lstStyle/>
          <a:p>
            <a:r>
              <a:rPr lang="en-US" smtClean="0"/>
              <a:t>Click to edit Master title style</a:t>
            </a:r>
            <a:endParaRPr lang="en-US" dirty="0"/>
          </a:p>
        </p:txBody>
      </p:sp>
      <p:sp>
        <p:nvSpPr>
          <p:cNvPr id="14" name="Date Placeholder 13"/>
          <p:cNvSpPr>
            <a:spLocks noGrp="1"/>
          </p:cNvSpPr>
          <p:nvPr>
            <p:ph type="dt" sz="half" idx="10"/>
          </p:nvPr>
        </p:nvSpPr>
        <p:spPr/>
        <p:txBody>
          <a:bodyPr/>
          <a:lstStyle/>
          <a:p>
            <a:fld id="{535D3A12-3D29-407B-85F4-5612607C73F3}" type="datetimeFigureOut">
              <a:rPr lang="en-GB" smtClean="0"/>
              <a:t>15/02/2013</a:t>
            </a:fld>
            <a:endParaRPr lang="en-GB"/>
          </a:p>
        </p:txBody>
      </p:sp>
      <p:sp>
        <p:nvSpPr>
          <p:cNvPr id="15" name="Slide Number Placeholder 14"/>
          <p:cNvSpPr>
            <a:spLocks noGrp="1"/>
          </p:cNvSpPr>
          <p:nvPr>
            <p:ph type="sldNum" sz="quarter" idx="11"/>
          </p:nvPr>
        </p:nvSpPr>
        <p:spPr/>
        <p:txBody>
          <a:bodyPr/>
          <a:lstStyle/>
          <a:p>
            <a:fld id="{CAB83F94-0486-42A8-AD82-D61E5CB9384A}" type="slidenum">
              <a:rPr lang="en-GB" smtClean="0"/>
              <a:t>‹#›</a:t>
            </a:fld>
            <a:endParaRPr lang="en-GB"/>
          </a:p>
        </p:txBody>
      </p:sp>
      <p:sp>
        <p:nvSpPr>
          <p:cNvPr id="16" name="Footer Placeholder 15"/>
          <p:cNvSpPr>
            <a:spLocks noGrp="1"/>
          </p:cNvSpPr>
          <p:nvPr>
            <p:ph type="ftr" sz="quarter" idx="12"/>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Date Placeholder 6"/>
          <p:cNvSpPr>
            <a:spLocks noGrp="1"/>
          </p:cNvSpPr>
          <p:nvPr>
            <p:ph type="dt" sz="half" idx="10"/>
          </p:nvPr>
        </p:nvSpPr>
        <p:spPr/>
        <p:txBody>
          <a:bodyPr/>
          <a:lstStyle/>
          <a:p>
            <a:fld id="{535D3A12-3D29-407B-85F4-5612607C73F3}" type="datetimeFigureOut">
              <a:rPr lang="en-GB" smtClean="0"/>
              <a:t>15/02/2013</a:t>
            </a:fld>
            <a:endParaRPr lang="en-GB"/>
          </a:p>
        </p:txBody>
      </p:sp>
      <p:sp>
        <p:nvSpPr>
          <p:cNvPr id="8" name="Slide Number Placeholder 7"/>
          <p:cNvSpPr>
            <a:spLocks noGrp="1"/>
          </p:cNvSpPr>
          <p:nvPr>
            <p:ph type="sldNum" sz="quarter" idx="11"/>
          </p:nvPr>
        </p:nvSpPr>
        <p:spPr/>
        <p:txBody>
          <a:bodyPr/>
          <a:lstStyle/>
          <a:p>
            <a:fld id="{CAB83F94-0486-42A8-AD82-D61E5CB9384A}" type="slidenum">
              <a:rPr lang="en-GB" smtClean="0"/>
              <a:t>‹#›</a:t>
            </a:fld>
            <a:endParaRPr lang="en-GB"/>
          </a:p>
        </p:txBody>
      </p:sp>
      <p:sp>
        <p:nvSpPr>
          <p:cNvPr id="9" name="Footer Placeholder 8"/>
          <p:cNvSpPr>
            <a:spLocks noGrp="1"/>
          </p:cNvSpPr>
          <p:nvPr>
            <p:ph type="ftr" sz="quarter" idx="12"/>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5D3A12-3D29-407B-85F4-5612607C73F3}" type="datetimeFigureOut">
              <a:rPr lang="en-GB" smtClean="0"/>
              <a:t>15/02/2013</a:t>
            </a:fld>
            <a:endParaRPr lang="en-GB"/>
          </a:p>
        </p:txBody>
      </p:sp>
      <p:sp>
        <p:nvSpPr>
          <p:cNvPr id="6" name="Slide Number Placeholder 5"/>
          <p:cNvSpPr>
            <a:spLocks noGrp="1"/>
          </p:cNvSpPr>
          <p:nvPr>
            <p:ph type="sldNum" sz="quarter" idx="11"/>
          </p:nvPr>
        </p:nvSpPr>
        <p:spPr/>
        <p:txBody>
          <a:bodyPr/>
          <a:lstStyle/>
          <a:p>
            <a:fld id="{CAB83F94-0486-42A8-AD82-D61E5CB9384A}" type="slidenum">
              <a:rPr lang="en-GB" smtClean="0"/>
              <a:t>‹#›</a:t>
            </a:fld>
            <a:endParaRPr lang="en-GB"/>
          </a:p>
        </p:txBody>
      </p:sp>
      <p:sp>
        <p:nvSpPr>
          <p:cNvPr id="7" name="Footer Placeholder 6"/>
          <p:cNvSpPr>
            <a:spLocks noGrp="1"/>
          </p:cNvSpPr>
          <p:nvPr>
            <p:ph type="ftr" sz="quarter" idx="12"/>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TextBox 8"/>
          <p:cNvSpPr txBox="1"/>
          <p:nvPr/>
        </p:nvSpPr>
        <p:spPr>
          <a:xfrm>
            <a:off x="5328920" y="1774588"/>
            <a:ext cx="457200" cy="1231106"/>
          </a:xfrm>
          <a:prstGeom prst="rect">
            <a:avLst/>
          </a:prstGeom>
          <a:noFill/>
        </p:spPr>
        <p:txBody>
          <a:bodyPr wrap="square" lIns="0" tIns="0" rIns="0" bIns="0" rtlCol="0" anchor="t" anchorCtr="0">
            <a:spAutoFit/>
          </a:bodyPr>
          <a:lstStyle/>
          <a:p>
            <a:r>
              <a:rPr lang="en-US" sz="8000" dirty="0" smtClean="0">
                <a:effectLst>
                  <a:outerShdw blurRad="38100" dist="38100" dir="2700000" algn="tl">
                    <a:srgbClr val="000000">
                      <a:alpha val="43137"/>
                    </a:srgbClr>
                  </a:outerShdw>
                </a:effectLst>
                <a:latin typeface="+mn-lt"/>
              </a:rPr>
              <a:t>{</a:t>
            </a:r>
            <a:endParaRPr lang="en-US" sz="8000" dirty="0">
              <a:effectLst>
                <a:outerShdw blurRad="38100" dist="38100" dir="2700000" algn="tl">
                  <a:srgbClr val="000000">
                    <a:alpha val="43137"/>
                  </a:srgbClr>
                </a:outerShdw>
              </a:effectLst>
              <a:latin typeface="+mn-lt"/>
            </a:endParaRPr>
          </a:p>
        </p:txBody>
      </p:sp>
      <p:sp>
        <p:nvSpPr>
          <p:cNvPr id="3" name="Content Placeholder 2"/>
          <p:cNvSpPr>
            <a:spLocks noGrp="1"/>
          </p:cNvSpPr>
          <p:nvPr>
            <p:ph idx="1"/>
          </p:nvPr>
        </p:nvSpPr>
        <p:spPr>
          <a:xfrm>
            <a:off x="838200" y="685801"/>
            <a:ext cx="4343400" cy="3429000"/>
          </a:xfrm>
        </p:spPr>
        <p:txBody>
          <a:bodyPr anchor="ct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15000" y="685801"/>
            <a:ext cx="2590800" cy="3429000"/>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535D3A12-3D29-407B-85F4-5612607C73F3}" type="datetimeFigureOut">
              <a:rPr lang="en-GB" smtClean="0"/>
              <a:t>15/02/2013</a:t>
            </a:fld>
            <a:endParaRPr lang="en-GB"/>
          </a:p>
        </p:txBody>
      </p:sp>
      <p:sp>
        <p:nvSpPr>
          <p:cNvPr id="16" name="Slide Number Placeholder 15"/>
          <p:cNvSpPr>
            <a:spLocks noGrp="1"/>
          </p:cNvSpPr>
          <p:nvPr>
            <p:ph type="sldNum" sz="quarter" idx="11"/>
          </p:nvPr>
        </p:nvSpPr>
        <p:spPr/>
        <p:txBody>
          <a:bodyPr/>
          <a:lstStyle/>
          <a:p>
            <a:fld id="{CAB83F94-0486-42A8-AD82-D61E5CB9384A}" type="slidenum">
              <a:rPr lang="en-GB" smtClean="0"/>
              <a:t>‹#›</a:t>
            </a:fld>
            <a:endParaRPr lang="en-GB"/>
          </a:p>
        </p:txBody>
      </p:sp>
      <p:sp>
        <p:nvSpPr>
          <p:cNvPr id="17" name="Footer Placeholder 16"/>
          <p:cNvSpPr>
            <a:spLocks noGrp="1"/>
          </p:cNvSpPr>
          <p:nvPr>
            <p:ph type="ftr" sz="quarter" idx="12"/>
          </p:nvPr>
        </p:nvSpPr>
        <p:spPr/>
        <p:txBody>
          <a:bodyPr/>
          <a:lstStyle/>
          <a:p>
            <a:endParaRPr lang="en-GB"/>
          </a:p>
        </p:txBody>
      </p:sp>
      <p:sp>
        <p:nvSpPr>
          <p:cNvPr id="18" name="Title 17"/>
          <p:cNvSpPr>
            <a:spLocks noGrp="1"/>
          </p:cNvSpPr>
          <p:nvPr>
            <p:ph type="title"/>
          </p:nvPr>
        </p:nvSpPr>
        <p:spPr/>
        <p:txBody>
          <a:body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19200" y="612775"/>
            <a:ext cx="6705600" cy="2546985"/>
          </a:xfrm>
          <a:effectLst>
            <a:outerShdw blurRad="152400" dist="317500" dir="5400000" sx="90000" sy="-19000" rotWithShape="0">
              <a:prstClr val="black">
                <a:alpha val="15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743200" y="3453047"/>
            <a:ext cx="5029200" cy="720804"/>
          </a:xfrm>
        </p:spPr>
        <p:txBody>
          <a:bodyPr anchor="ct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2435352" y="3331464"/>
            <a:ext cx="457200" cy="923330"/>
          </a:xfrm>
          <a:prstGeom prst="rect">
            <a:avLst/>
          </a:prstGeom>
          <a:noFill/>
        </p:spPr>
        <p:txBody>
          <a:bodyPr wrap="square" lIns="0" tIns="0" rIns="0" bIns="0" rtlCol="0" anchor="t" anchorCtr="0">
            <a:spAutoFit/>
          </a:bodyPr>
          <a:lstStyle/>
          <a:p>
            <a:r>
              <a:rPr lang="en-US" sz="6000" dirty="0" smtClean="0">
                <a:effectLst>
                  <a:outerShdw blurRad="38100" dist="38100" dir="2700000" algn="tl">
                    <a:srgbClr val="000000">
                      <a:alpha val="43137"/>
                    </a:srgbClr>
                  </a:outerShdw>
                </a:effectLst>
                <a:latin typeface="+mn-lt"/>
              </a:rPr>
              <a:t>{</a:t>
            </a:r>
            <a:endParaRPr lang="en-US" sz="6000" dirty="0">
              <a:effectLst>
                <a:outerShdw blurRad="38100" dist="38100" dir="2700000" algn="tl">
                  <a:srgbClr val="000000">
                    <a:alpha val="43137"/>
                  </a:srgbClr>
                </a:outerShdw>
              </a:effectLst>
              <a:latin typeface="+mn-lt"/>
            </a:endParaRP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3" name="Date Placeholder 12"/>
          <p:cNvSpPr>
            <a:spLocks noGrp="1"/>
          </p:cNvSpPr>
          <p:nvPr>
            <p:ph type="dt" sz="half" idx="10"/>
          </p:nvPr>
        </p:nvSpPr>
        <p:spPr/>
        <p:txBody>
          <a:bodyPr/>
          <a:lstStyle/>
          <a:p>
            <a:fld id="{535D3A12-3D29-407B-85F4-5612607C73F3}" type="datetimeFigureOut">
              <a:rPr lang="en-GB" smtClean="0"/>
              <a:t>15/02/2013</a:t>
            </a:fld>
            <a:endParaRPr lang="en-GB"/>
          </a:p>
        </p:txBody>
      </p:sp>
      <p:sp>
        <p:nvSpPr>
          <p:cNvPr id="14" name="Slide Number Placeholder 13"/>
          <p:cNvSpPr>
            <a:spLocks noGrp="1"/>
          </p:cNvSpPr>
          <p:nvPr>
            <p:ph type="sldNum" sz="quarter" idx="11"/>
          </p:nvPr>
        </p:nvSpPr>
        <p:spPr/>
        <p:txBody>
          <a:bodyPr/>
          <a:lstStyle/>
          <a:p>
            <a:fld id="{CAB83F94-0486-42A8-AD82-D61E5CB9384A}" type="slidenum">
              <a:rPr lang="en-GB" smtClean="0"/>
              <a:t>‹#›</a:t>
            </a:fld>
            <a:endParaRPr lang="en-GB"/>
          </a:p>
        </p:txBody>
      </p:sp>
      <p:sp>
        <p:nvSpPr>
          <p:cNvPr id="15" name="Footer Placeholder 14"/>
          <p:cNvSpPr>
            <a:spLocks noGrp="1"/>
          </p:cNvSpPr>
          <p:nvPr>
            <p:ph type="ftr" sz="quarter" idx="12"/>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accent6">
                  <a:lumMod val="50000"/>
                  <a:alpha val="36000"/>
                </a:schemeClr>
              </a:gs>
              <a:gs pos="100000">
                <a:schemeClr val="bg2">
                  <a:alpha val="1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19724275">
            <a:off x="1373221" y="1038440"/>
            <a:ext cx="7240620" cy="5706987"/>
          </a:xfrm>
          <a:prstGeom prst="ellipse">
            <a:avLst/>
          </a:prstGeom>
          <a:gradFill flip="none" rotWithShape="1">
            <a:gsLst>
              <a:gs pos="0">
                <a:schemeClr val="accent6">
                  <a:lumMod val="60000"/>
                  <a:lumOff val="40000"/>
                  <a:alpha val="7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7656910">
            <a:off x="-274211" y="1165875"/>
            <a:ext cx="5538472" cy="4480459"/>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9724275">
            <a:off x="3277955" y="116854"/>
            <a:ext cx="6479362" cy="4754757"/>
          </a:xfrm>
          <a:prstGeom prst="ellipse">
            <a:avLst/>
          </a:prstGeom>
          <a:gradFill flip="none" rotWithShape="1">
            <a:gsLst>
              <a:gs pos="0">
                <a:schemeClr val="accent6">
                  <a:lumMod val="60000"/>
                  <a:lumOff val="40000"/>
                  <a:alpha val="8000"/>
                </a:schemeClr>
              </a:gs>
              <a:gs pos="58000">
                <a:schemeClr val="bg2">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77240" y="4876800"/>
            <a:ext cx="7543800" cy="9144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133600" y="685801"/>
            <a:ext cx="6096000" cy="36575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54738"/>
            <a:ext cx="2133600" cy="365125"/>
          </a:xfrm>
          <a:prstGeom prst="rect">
            <a:avLst/>
          </a:prstGeom>
        </p:spPr>
        <p:txBody>
          <a:bodyPr vert="horz" lIns="91440" tIns="45720" rIns="91440" bIns="45720" rtlCol="0" anchor="t"/>
          <a:lstStyle>
            <a:lvl1pPr algn="r">
              <a:defRPr sz="1100">
                <a:solidFill>
                  <a:schemeClr val="tx1">
                    <a:alpha val="60000"/>
                  </a:schemeClr>
                </a:solidFill>
                <a:effectLst/>
              </a:defRPr>
            </a:lvl1pPr>
          </a:lstStyle>
          <a:p>
            <a:fld id="{535D3A12-3D29-407B-85F4-5612607C73F3}" type="datetimeFigureOut">
              <a:rPr lang="en-GB" smtClean="0"/>
              <a:t>15/02/2013</a:t>
            </a:fld>
            <a:endParaRPr lang="en-GB"/>
          </a:p>
        </p:txBody>
      </p:sp>
      <p:sp>
        <p:nvSpPr>
          <p:cNvPr id="5" name="Footer Placeholder 4"/>
          <p:cNvSpPr>
            <a:spLocks noGrp="1"/>
          </p:cNvSpPr>
          <p:nvPr>
            <p:ph type="ftr" sz="quarter" idx="3"/>
          </p:nvPr>
        </p:nvSpPr>
        <p:spPr>
          <a:xfrm>
            <a:off x="822960" y="6154738"/>
            <a:ext cx="4572000" cy="365125"/>
          </a:xfrm>
          <a:prstGeom prst="rect">
            <a:avLst/>
          </a:prstGeom>
        </p:spPr>
        <p:txBody>
          <a:bodyPr vert="horz" lIns="91440" tIns="45720" rIns="91440" bIns="45720" rtlCol="0" anchor="t"/>
          <a:lstStyle>
            <a:lvl1pPr algn="l">
              <a:defRPr sz="1100">
                <a:solidFill>
                  <a:schemeClr val="tx1">
                    <a:alpha val="60000"/>
                  </a:schemeClr>
                </a:solidFill>
                <a:effectLst/>
              </a:defRPr>
            </a:lvl1pPr>
          </a:lstStyle>
          <a:p>
            <a:endParaRPr lang="en-GB"/>
          </a:p>
        </p:txBody>
      </p:sp>
      <p:sp>
        <p:nvSpPr>
          <p:cNvPr id="6" name="Slide Number Placeholder 5"/>
          <p:cNvSpPr>
            <a:spLocks noGrp="1"/>
          </p:cNvSpPr>
          <p:nvPr>
            <p:ph type="sldNum" sz="quarter" idx="4"/>
          </p:nvPr>
        </p:nvSpPr>
        <p:spPr>
          <a:xfrm>
            <a:off x="822960" y="5842000"/>
            <a:ext cx="2133600" cy="304800"/>
          </a:xfrm>
          <a:prstGeom prst="rect">
            <a:avLst/>
          </a:prstGeom>
        </p:spPr>
        <p:txBody>
          <a:bodyPr vert="horz" lIns="91440" tIns="45720" rIns="91440" bIns="9144" rtlCol="0" anchor="b"/>
          <a:lstStyle>
            <a:lvl1pPr algn="l">
              <a:defRPr sz="1600">
                <a:solidFill>
                  <a:schemeClr val="tx1">
                    <a:alpha val="60000"/>
                  </a:schemeClr>
                </a:solidFill>
                <a:effectLst/>
              </a:defRPr>
            </a:lvl1pPr>
          </a:lstStyle>
          <a:p>
            <a:fld id="{CAB83F94-0486-42A8-AD82-D61E5CB9384A}" type="slidenum">
              <a:rPr lang="en-GB" smtClean="0"/>
              <a:t>‹#›</a:t>
            </a:fld>
            <a:endParaRPr lang="en-GB"/>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xStyles>
    <p:title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56032" algn="l" defTabSz="914400" rtl="0" eaLnBrk="1" latinLnBrk="0" hangingPunct="1">
        <a:spcBef>
          <a:spcPct val="20000"/>
        </a:spcBef>
        <a:spcAft>
          <a:spcPts val="0"/>
        </a:spcAft>
        <a:buSzPct val="60000"/>
        <a:buFont typeface="Wingdings" pitchFamily="2" charset="2"/>
        <a:buChar char=""/>
        <a:defRPr sz="2100" kern="1200">
          <a:solidFill>
            <a:schemeClr val="tx1"/>
          </a:solidFill>
          <a:effectLst>
            <a:outerShdw blurRad="38100" dist="38100" dir="2700000" algn="tl">
              <a:srgbClr val="000000">
                <a:alpha val="43137"/>
              </a:srgbClr>
            </a:outerShdw>
          </a:effectLst>
          <a:latin typeface="+mn-lt"/>
          <a:ea typeface="+mn-ea"/>
          <a:cs typeface="+mn-cs"/>
        </a:defRPr>
      </a:lvl1pPr>
      <a:lvl2pPr marL="640080" indent="-256032" algn="l" defTabSz="914400" rtl="0" eaLnBrk="1" latinLnBrk="0" hangingPunct="1">
        <a:spcBef>
          <a:spcPct val="20000"/>
        </a:spcBef>
        <a:buSzPct val="60000"/>
        <a:buFont typeface="Wingdings" pitchFamily="2" charset="2"/>
        <a:buChar char=""/>
        <a:defRPr sz="1900" kern="1200">
          <a:solidFill>
            <a:schemeClr val="tx1"/>
          </a:solidFill>
          <a:effectLst>
            <a:outerShdw blurRad="38100" dist="38100" dir="2700000" algn="tl">
              <a:srgbClr val="000000">
                <a:alpha val="43137"/>
              </a:srgbClr>
            </a:outerShdw>
          </a:effectLst>
          <a:latin typeface="+mn-lt"/>
          <a:ea typeface="+mn-ea"/>
          <a:cs typeface="+mn-cs"/>
        </a:defRPr>
      </a:lvl2pPr>
      <a:lvl3pPr marL="1005840" indent="-256032" algn="l" defTabSz="914400" rtl="0" eaLnBrk="1" latinLnBrk="0" hangingPunct="1">
        <a:spcBef>
          <a:spcPct val="20000"/>
        </a:spcBef>
        <a:buSzPct val="60000"/>
        <a:buFont typeface="Wingdings" pitchFamily="2" charset="2"/>
        <a:buChar char=""/>
        <a:defRPr sz="17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56032" algn="l" defTabSz="914400" rtl="0" eaLnBrk="1" latinLnBrk="0" hangingPunct="1">
        <a:spcBef>
          <a:spcPct val="20000"/>
        </a:spcBef>
        <a:buSzPct val="60000"/>
        <a:buFont typeface="Wingdings" pitchFamily="2" charset="2"/>
        <a:buChar char=""/>
        <a:defRPr sz="16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56032" algn="l" defTabSz="914400" rtl="0" eaLnBrk="1" latinLnBrk="0" hangingPunct="1">
        <a:spcBef>
          <a:spcPct val="20000"/>
        </a:spcBef>
        <a:buSzPct val="60000"/>
        <a:buFont typeface="Wingdings" pitchFamily="2" charset="2"/>
        <a:buChar char=""/>
        <a:defRPr sz="1500" kern="1200">
          <a:solidFill>
            <a:schemeClr val="tx1"/>
          </a:solidFill>
          <a:effectLst>
            <a:outerShdw blurRad="38100" dist="38100" dir="2700000" algn="tl">
              <a:srgbClr val="000000">
                <a:alpha val="43137"/>
              </a:srgbClr>
            </a:outerShdw>
          </a:effectLst>
          <a:latin typeface="+mn-lt"/>
          <a:ea typeface="+mn-ea"/>
          <a:cs typeface="+mn-cs"/>
        </a:defRPr>
      </a:lvl5pPr>
      <a:lvl6pPr marL="196596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24028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51460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834640" indent="-256032" algn="l" defTabSz="914400" rtl="0" eaLnBrk="1" latinLnBrk="0" hangingPunct="1">
        <a:spcBef>
          <a:spcPct val="20000"/>
        </a:spcBef>
        <a:buSzPct val="60000"/>
        <a:buFont typeface="Wingdings" pitchFamily="2" charset="2"/>
        <a:buChar char=""/>
        <a:defRPr sz="14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slide" Target="slide23.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7.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0.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microsoft.com/office/2007/relationships/hdphoto" Target="../media/hdphoto7.wdp"/><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microsoft.com/office/2007/relationships/hdphoto" Target="../media/hdphoto8.wdp"/></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0.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nhs.uk/Tools/Pages/Healthyweightcalculator.asp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hyperlink" Target="http://www.invive.com/Calorie.html" TargetMode="External"/><Relationship Id="rId4" Type="http://schemas.openxmlformats.org/officeDocument/2006/relationships/hyperlink" Target="http://www.waitrose.com/home/inspiration/waitrose_lovelife/love_life_you_count/exercise_planner.html" TargetMode="External"/></Relationships>
</file>

<file path=ppt/slides/_rels/slide2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slide" Target="slide5.xml"/></Relationships>
</file>

<file path=ppt/slides/_rels/slide2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quiz.benholloway.co.uk/grade.php?score=5" TargetMode="External"/><Relationship Id="rId3" Type="http://schemas.openxmlformats.org/officeDocument/2006/relationships/slide" Target="slide27.xml"/><Relationship Id="rId7" Type="http://schemas.openxmlformats.org/officeDocument/2006/relationships/hyperlink" Target="http://quiz.benholloway.co.uk/grade.php?score=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quiz.benholloway.co.uk/grade.php?score=4" TargetMode="External"/><Relationship Id="rId11" Type="http://schemas.openxmlformats.org/officeDocument/2006/relationships/hyperlink" Target="http://quiz.benholloway.co.uk/grade.php?score=2" TargetMode="External"/><Relationship Id="rId5" Type="http://schemas.openxmlformats.org/officeDocument/2006/relationships/hyperlink" Target="http://quiz.benholloway.co.uk/grade.php?score=1" TargetMode="External"/><Relationship Id="rId10" Type="http://schemas.openxmlformats.org/officeDocument/2006/relationships/hyperlink" Target="http://quiz.benholloway.co.uk/grade.php?score=7" TargetMode="External"/><Relationship Id="rId4" Type="http://schemas.openxmlformats.org/officeDocument/2006/relationships/hyperlink" Target="http://quiz.benholloway.co.uk/grade.php?score=0" TargetMode="External"/><Relationship Id="rId9" Type="http://schemas.openxmlformats.org/officeDocument/2006/relationships/hyperlink" Target="http://quiz.benholloway.co.uk/grade.php?score=6" TargetMode="External"/></Relationships>
</file>

<file path=ppt/slides/_rels/slide29.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mailto:getupgetmoving@holloway.gb.com" TargetMode="Externa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22.xml"/><Relationship Id="rId1" Type="http://schemas.openxmlformats.org/officeDocument/2006/relationships/slideLayout" Target="../slideLayouts/slideLayout2.xml"/><Relationship Id="rId4" Type="http://schemas.openxmlformats.org/officeDocument/2006/relationships/slide" Target="slide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upils\2009Data\09hollowayb\Documents\Get up Get moving - Ben Holloway\Activity 1\logo\heart-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439315"/>
            <a:ext cx="5670550" cy="5942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idx="4294967295"/>
          </p:nvPr>
        </p:nvSpPr>
        <p:spPr>
          <a:xfrm>
            <a:off x="2771800" y="2535039"/>
            <a:ext cx="3384550" cy="1470025"/>
          </a:xfrm>
        </p:spPr>
        <p:txBody>
          <a:bodyPr>
            <a:noAutofit/>
            <a:scene3d>
              <a:camera prst="orthographicFront"/>
              <a:lightRig rig="soft" dir="t">
                <a:rot lat="0" lon="0" rev="10800000"/>
              </a:lightRig>
            </a:scene3d>
            <a:sp3d>
              <a:bevelT w="27940" h="12700"/>
              <a:contourClr>
                <a:srgbClr val="DDDDDD"/>
              </a:contourClr>
            </a:sp3d>
          </a:bodyPr>
          <a:lstStyle/>
          <a:p>
            <a:pPr algn="ctr"/>
            <a:r>
              <a:rPr lang="en-GB" sz="4500" spc="150" dirty="0" smtClean="0">
                <a:ln w="11430"/>
                <a:solidFill>
                  <a:srgbClr val="F8F8F8"/>
                </a:solidFill>
                <a:effectLst/>
                <a:latin typeface="Gill Sans MT" pitchFamily="34" charset="0"/>
              </a:rPr>
              <a:t>ARE YOU HEALTHY?</a:t>
            </a:r>
            <a:endParaRPr lang="en-GB" sz="4500" spc="150" dirty="0">
              <a:ln w="11430"/>
              <a:solidFill>
                <a:srgbClr val="F8F8F8"/>
              </a:solidFill>
              <a:effectLst/>
              <a:latin typeface="Gill Sans MT" pitchFamily="34" charset="0"/>
            </a:endParaRPr>
          </a:p>
        </p:txBody>
      </p:sp>
      <p:sp>
        <p:nvSpPr>
          <p:cNvPr id="11" name="Rectangle 10"/>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3" name="Rectangle 12"/>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4" name="Rectangle 13"/>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6449551"/>
      </p:ext>
    </p:extLst>
  </p:cSld>
  <p:clrMapOvr>
    <a:masterClrMapping/>
  </p:clrMapOvr>
  <mc:AlternateContent xmlns:mc="http://schemas.openxmlformats.org/markup-compatibility/2006" xmlns:p14="http://schemas.microsoft.com/office/powerpoint/2010/main">
    <mc:Choice Requires="p14">
      <p:transition spd="slow" p14:dur="1250" advClick="0" advTm="2000">
        <p14:pan dir="u"/>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1" nodeType="afterEffect">
                                  <p:stCondLst>
                                    <p:cond delay="0"/>
                                  </p:stCondLst>
                                  <p:iterate type="lt">
                                    <p:tmPct val="10000"/>
                                  </p:iterate>
                                  <p:childTnLst>
                                    <p:animMotion origin="layout" path="M 0.0 0.0 L 0.0 -0.07213" pathEditMode="relative" ptsTypes="">
                                      <p:cBhvr>
                                        <p:cTn id="6" dur="375" accel="50000" decel="50000" autoRev="1" fill="hold">
                                          <p:stCondLst>
                                            <p:cond delay="0"/>
                                          </p:stCondLst>
                                        </p:cTn>
                                        <p:tgtEl>
                                          <p:spTgt spid="2"/>
                                        </p:tgtEl>
                                        <p:attrNameLst>
                                          <p:attrName>ppt_x</p:attrName>
                                          <p:attrName>ppt_y</p:attrName>
                                        </p:attrNameLst>
                                      </p:cBhvr>
                                    </p:animMotion>
                                    <p:animRot by="1500000">
                                      <p:cBhvr>
                                        <p:cTn id="7" dur="188" fill="hold">
                                          <p:stCondLst>
                                            <p:cond delay="0"/>
                                          </p:stCondLst>
                                        </p:cTn>
                                        <p:tgtEl>
                                          <p:spTgt spid="2"/>
                                        </p:tgtEl>
                                        <p:attrNameLst>
                                          <p:attrName>r</p:attrName>
                                        </p:attrNameLst>
                                      </p:cBhvr>
                                    </p:animRot>
                                    <p:animRot by="-1500000">
                                      <p:cBhvr>
                                        <p:cTn id="8" dur="188" fill="hold">
                                          <p:stCondLst>
                                            <p:cond delay="188"/>
                                          </p:stCondLst>
                                        </p:cTn>
                                        <p:tgtEl>
                                          <p:spTgt spid="2"/>
                                        </p:tgtEl>
                                        <p:attrNameLst>
                                          <p:attrName>r</p:attrName>
                                        </p:attrNameLst>
                                      </p:cBhvr>
                                    </p:animRot>
                                    <p:animRot by="-1500000">
                                      <p:cBhvr>
                                        <p:cTn id="9" dur="188" fill="hold">
                                          <p:stCondLst>
                                            <p:cond delay="375"/>
                                          </p:stCondLst>
                                        </p:cTn>
                                        <p:tgtEl>
                                          <p:spTgt spid="2"/>
                                        </p:tgtEl>
                                        <p:attrNameLst>
                                          <p:attrName>r</p:attrName>
                                        </p:attrNameLst>
                                      </p:cBhvr>
                                    </p:animRot>
                                    <p:animRot by="1500000">
                                      <p:cBhvr>
                                        <p:cTn id="10" dur="188" fill="hold">
                                          <p:stCondLst>
                                            <p:cond delay="563"/>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2616" y="570384"/>
            <a:ext cx="7687816" cy="1418456"/>
          </a:xfrm>
        </p:spPr>
        <p:txBody>
          <a:bodyPr/>
          <a:lstStyle/>
          <a:p>
            <a:pPr algn="ctr"/>
            <a:r>
              <a:rPr lang="en-US" sz="4800" dirty="0" smtClean="0"/>
              <a:t>Which one has the most calories?</a:t>
            </a:r>
            <a:endParaRPr lang="en-US" sz="4800" dirty="0"/>
          </a:p>
        </p:txBody>
      </p:sp>
      <p:sp>
        <p:nvSpPr>
          <p:cNvPr id="7" name="Rounded Rectangle 6">
            <a:hlinkClick r:id="rId2" action="ppaction://hlinksldjump"/>
          </p:cNvPr>
          <p:cNvSpPr/>
          <p:nvPr/>
        </p:nvSpPr>
        <p:spPr>
          <a:xfrm>
            <a:off x="5179551" y="4775830"/>
            <a:ext cx="2793866" cy="1233754"/>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500" b="1" dirty="0" smtClean="0">
                <a:effectLst>
                  <a:outerShdw blurRad="38100" dist="38100" dir="2700000" algn="tl">
                    <a:srgbClr val="000000">
                      <a:alpha val="43137"/>
                    </a:srgbClr>
                  </a:outerShdw>
                </a:effectLst>
              </a:rPr>
              <a:t>Tea and two sugars</a:t>
            </a:r>
          </a:p>
        </p:txBody>
      </p:sp>
      <p:sp>
        <p:nvSpPr>
          <p:cNvPr id="8" name="Rounded Rectangle 7">
            <a:hlinkClick r:id="rId3" action="ppaction://hlinksldjump"/>
          </p:cNvPr>
          <p:cNvSpPr/>
          <p:nvPr/>
        </p:nvSpPr>
        <p:spPr>
          <a:xfrm>
            <a:off x="1420688" y="2492896"/>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500" b="1" dirty="0" smtClean="0">
                <a:effectLst>
                  <a:outerShdw blurRad="38100" dist="38100" dir="2700000" algn="tl">
                    <a:srgbClr val="000000">
                      <a:alpha val="43137"/>
                    </a:srgbClr>
                  </a:outerShdw>
                </a:effectLst>
              </a:rPr>
              <a:t>Starbucks Hot chocolate</a:t>
            </a:r>
          </a:p>
        </p:txBody>
      </p:sp>
      <p:sp>
        <p:nvSpPr>
          <p:cNvPr id="9" name="Rounded Rectangle 8">
            <a:hlinkClick r:id="rId4" action="ppaction://hlinksldjump"/>
          </p:cNvPr>
          <p:cNvSpPr/>
          <p:nvPr/>
        </p:nvSpPr>
        <p:spPr>
          <a:xfrm>
            <a:off x="5165104" y="2492896"/>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500" b="1" dirty="0" smtClean="0">
                <a:effectLst>
                  <a:outerShdw blurRad="38100" dist="38100" dir="2700000" algn="tl">
                    <a:srgbClr val="000000">
                      <a:alpha val="43137"/>
                    </a:srgbClr>
                  </a:outerShdw>
                </a:effectLst>
              </a:rPr>
              <a:t>Big Mac</a:t>
            </a:r>
          </a:p>
        </p:txBody>
      </p:sp>
      <p:sp>
        <p:nvSpPr>
          <p:cNvPr id="10" name="Rounded Rectangle 9">
            <a:hlinkClick r:id="rId2" action="ppaction://hlinksldjump"/>
          </p:cNvPr>
          <p:cNvSpPr/>
          <p:nvPr/>
        </p:nvSpPr>
        <p:spPr>
          <a:xfrm>
            <a:off x="1420688" y="4775830"/>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500" b="1" dirty="0" smtClean="0">
                <a:effectLst>
                  <a:outerShdw blurRad="38100" dist="38100" dir="2700000" algn="tl">
                    <a:srgbClr val="000000">
                      <a:alpha val="43137"/>
                    </a:srgbClr>
                  </a:outerShdw>
                </a:effectLst>
              </a:rPr>
              <a:t>Cadburys </a:t>
            </a:r>
            <a:r>
              <a:rPr lang="en-GB" sz="2500" b="1" dirty="0">
                <a:effectLst>
                  <a:outerShdw blurRad="38100" dist="38100" dir="2700000" algn="tl">
                    <a:srgbClr val="000000">
                      <a:alpha val="43137"/>
                    </a:srgbClr>
                  </a:outerShdw>
                </a:effectLst>
              </a:rPr>
              <a:t>M</a:t>
            </a:r>
            <a:r>
              <a:rPr lang="en-GB" sz="2500" b="1" dirty="0" smtClean="0">
                <a:effectLst>
                  <a:outerShdw blurRad="38100" dist="38100" dir="2700000" algn="tl">
                    <a:srgbClr val="000000">
                      <a:alpha val="43137"/>
                    </a:srgbClr>
                  </a:outerShdw>
                </a:effectLst>
              </a:rPr>
              <a:t>ini Roll</a:t>
            </a:r>
          </a:p>
        </p:txBody>
      </p:sp>
      <p:sp>
        <p:nvSpPr>
          <p:cNvPr id="11" name="Rectangle 10"/>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2" name="Rectangle 11"/>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3" name="Rectangle 12"/>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3824796"/>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5576" y="476672"/>
            <a:ext cx="7687816" cy="1274440"/>
          </a:xfrm>
        </p:spPr>
        <p:txBody>
          <a:bodyPr/>
          <a:lstStyle/>
          <a:p>
            <a:pPr algn="ctr"/>
            <a:r>
              <a:rPr lang="en-US" sz="4000" dirty="0" smtClean="0"/>
              <a:t>How many minutes of exercise do adults need a day </a:t>
            </a:r>
            <a:r>
              <a:rPr lang="en-US" sz="2400" dirty="0" smtClean="0"/>
              <a:t>(PART A)</a:t>
            </a:r>
            <a:endParaRPr lang="en-US" sz="2400" dirty="0"/>
          </a:p>
        </p:txBody>
      </p:sp>
      <p:sp>
        <p:nvSpPr>
          <p:cNvPr id="7" name="Rounded Rectangle 6">
            <a:hlinkClick r:id="rId2" action="ppaction://hlinksldjump"/>
          </p:cNvPr>
          <p:cNvSpPr/>
          <p:nvPr/>
        </p:nvSpPr>
        <p:spPr>
          <a:xfrm>
            <a:off x="1403648" y="2432592"/>
            <a:ext cx="2793866" cy="1233754"/>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6000" b="1" dirty="0" smtClean="0">
                <a:effectLst>
                  <a:outerShdw blurRad="38100" dist="38100" dir="2700000" algn="tl">
                    <a:srgbClr val="000000">
                      <a:alpha val="43137"/>
                    </a:srgbClr>
                  </a:outerShdw>
                </a:effectLst>
              </a:rPr>
              <a:t>20</a:t>
            </a:r>
          </a:p>
        </p:txBody>
      </p:sp>
      <p:sp>
        <p:nvSpPr>
          <p:cNvPr id="8" name="Rounded Rectangle 7">
            <a:hlinkClick r:id="rId3" action="ppaction://hlinksldjump"/>
          </p:cNvPr>
          <p:cNvSpPr/>
          <p:nvPr/>
        </p:nvSpPr>
        <p:spPr>
          <a:xfrm>
            <a:off x="5148064" y="4725144"/>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6000" b="1" dirty="0" smtClean="0">
                <a:effectLst>
                  <a:outerShdw blurRad="38100" dist="38100" dir="2700000" algn="tl">
                    <a:srgbClr val="000000">
                      <a:alpha val="43137"/>
                    </a:srgbClr>
                  </a:outerShdw>
                </a:effectLst>
              </a:rPr>
              <a:t>30</a:t>
            </a:r>
          </a:p>
        </p:txBody>
      </p:sp>
      <p:sp>
        <p:nvSpPr>
          <p:cNvPr id="9" name="Rounded Rectangle 8">
            <a:hlinkClick r:id="rId2" action="ppaction://hlinksldjump"/>
          </p:cNvPr>
          <p:cNvSpPr/>
          <p:nvPr/>
        </p:nvSpPr>
        <p:spPr>
          <a:xfrm>
            <a:off x="5148064" y="2442210"/>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6000" b="1" dirty="0" smtClean="0">
                <a:effectLst>
                  <a:outerShdw blurRad="38100" dist="38100" dir="2700000" algn="tl">
                    <a:srgbClr val="000000">
                      <a:alpha val="43137"/>
                    </a:srgbClr>
                  </a:outerShdw>
                </a:effectLst>
              </a:rPr>
              <a:t>60</a:t>
            </a:r>
          </a:p>
        </p:txBody>
      </p:sp>
      <p:sp>
        <p:nvSpPr>
          <p:cNvPr id="10" name="Rounded Rectangle 9">
            <a:hlinkClick r:id="rId2" action="ppaction://hlinksldjump"/>
          </p:cNvPr>
          <p:cNvSpPr/>
          <p:nvPr/>
        </p:nvSpPr>
        <p:spPr>
          <a:xfrm>
            <a:off x="1403648" y="4725144"/>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6000" b="1" dirty="0" smtClean="0">
                <a:effectLst>
                  <a:outerShdw blurRad="38100" dist="38100" dir="2700000" algn="tl">
                    <a:srgbClr val="000000">
                      <a:alpha val="43137"/>
                    </a:srgbClr>
                  </a:outerShdw>
                </a:effectLst>
              </a:rPr>
              <a:t>120</a:t>
            </a:r>
          </a:p>
        </p:txBody>
      </p:sp>
      <p:sp>
        <p:nvSpPr>
          <p:cNvPr id="11" name="Rectangle 10"/>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2" name="Rectangle 11"/>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3" name="Rectangle 12"/>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2279790"/>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2616" y="764704"/>
            <a:ext cx="7687816" cy="986408"/>
          </a:xfrm>
        </p:spPr>
        <p:txBody>
          <a:bodyPr/>
          <a:lstStyle/>
          <a:p>
            <a:pPr algn="ctr"/>
            <a:r>
              <a:rPr lang="en-US" sz="4000" dirty="0" smtClean="0"/>
              <a:t>How many days a week do they need to do this? </a:t>
            </a:r>
            <a:r>
              <a:rPr lang="en-US" sz="2400" dirty="0" smtClean="0"/>
              <a:t>(PART B)</a:t>
            </a:r>
            <a:endParaRPr lang="en-US" sz="2400" dirty="0"/>
          </a:p>
        </p:txBody>
      </p:sp>
      <p:sp>
        <p:nvSpPr>
          <p:cNvPr id="7" name="Rounded Rectangle 6">
            <a:hlinkClick r:id="rId2" action="ppaction://hlinksldjump"/>
          </p:cNvPr>
          <p:cNvSpPr/>
          <p:nvPr/>
        </p:nvSpPr>
        <p:spPr>
          <a:xfrm>
            <a:off x="5179551" y="4775830"/>
            <a:ext cx="2793866" cy="1233754"/>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100" b="1" dirty="0" smtClean="0">
                <a:effectLst>
                  <a:outerShdw blurRad="38100" dist="38100" dir="2700000" algn="tl">
                    <a:srgbClr val="000000">
                      <a:alpha val="43137"/>
                    </a:srgbClr>
                  </a:outerShdw>
                </a:effectLst>
              </a:rPr>
              <a:t>1 day a week</a:t>
            </a:r>
          </a:p>
        </p:txBody>
      </p:sp>
      <p:sp>
        <p:nvSpPr>
          <p:cNvPr id="8" name="Rounded Rectangle 7">
            <a:hlinkClick r:id="rId2" action="ppaction://hlinksldjump"/>
          </p:cNvPr>
          <p:cNvSpPr/>
          <p:nvPr/>
        </p:nvSpPr>
        <p:spPr>
          <a:xfrm>
            <a:off x="1420688" y="2492896"/>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100" b="1" dirty="0" smtClean="0">
                <a:effectLst>
                  <a:outerShdw blurRad="38100" dist="38100" dir="2700000" algn="tl">
                    <a:srgbClr val="000000">
                      <a:alpha val="43137"/>
                    </a:srgbClr>
                  </a:outerShdw>
                </a:effectLst>
              </a:rPr>
              <a:t>7 days a week</a:t>
            </a:r>
          </a:p>
        </p:txBody>
      </p:sp>
      <p:sp>
        <p:nvSpPr>
          <p:cNvPr id="9" name="Rounded Rectangle 8">
            <a:hlinkClick r:id="rId3" action="ppaction://hlinksldjump"/>
          </p:cNvPr>
          <p:cNvSpPr/>
          <p:nvPr/>
        </p:nvSpPr>
        <p:spPr>
          <a:xfrm>
            <a:off x="5165104" y="2492896"/>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100" b="1" dirty="0" smtClean="0">
                <a:effectLst>
                  <a:outerShdw blurRad="38100" dist="38100" dir="2700000" algn="tl">
                    <a:srgbClr val="000000">
                      <a:alpha val="43137"/>
                    </a:srgbClr>
                  </a:outerShdw>
                </a:effectLst>
              </a:rPr>
              <a:t>5 days a week</a:t>
            </a:r>
          </a:p>
        </p:txBody>
      </p:sp>
      <p:sp>
        <p:nvSpPr>
          <p:cNvPr id="10" name="Rounded Rectangle 9">
            <a:hlinkClick r:id="rId2" action="ppaction://hlinksldjump"/>
          </p:cNvPr>
          <p:cNvSpPr/>
          <p:nvPr/>
        </p:nvSpPr>
        <p:spPr>
          <a:xfrm>
            <a:off x="1420688" y="4775830"/>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100" b="1" dirty="0" smtClean="0">
                <a:effectLst>
                  <a:outerShdw blurRad="38100" dist="38100" dir="2700000" algn="tl">
                    <a:srgbClr val="000000">
                      <a:alpha val="43137"/>
                    </a:srgbClr>
                  </a:outerShdw>
                </a:effectLst>
              </a:rPr>
              <a:t>6 days a week</a:t>
            </a:r>
          </a:p>
        </p:txBody>
      </p:sp>
      <p:sp>
        <p:nvSpPr>
          <p:cNvPr id="11" name="Rectangle 10"/>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2" name="Rectangle 11"/>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3" name="Rectangle 12"/>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1149604"/>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alphaModFix amt="3000"/>
          </a:blip>
          <a:srcRect l="13110" t="11406" r="24017" b="3259"/>
          <a:stretch/>
        </p:blipFill>
        <p:spPr>
          <a:xfrm>
            <a:off x="0" y="-27384"/>
            <a:ext cx="9144000" cy="6858000"/>
          </a:xfrm>
          <a:prstGeom prst="rect">
            <a:avLst/>
          </a:prstGeom>
        </p:spPr>
      </p:pic>
      <p:sp>
        <p:nvSpPr>
          <p:cNvPr id="3" name="Title 2"/>
          <p:cNvSpPr>
            <a:spLocks noGrp="1"/>
          </p:cNvSpPr>
          <p:nvPr>
            <p:ph type="title"/>
          </p:nvPr>
        </p:nvSpPr>
        <p:spPr>
          <a:xfrm>
            <a:off x="827584" y="675336"/>
            <a:ext cx="5904656" cy="914400"/>
          </a:xfrm>
        </p:spPr>
        <p:txBody>
          <a:bodyPr/>
          <a:lstStyle/>
          <a:p>
            <a:pPr algn="ctr"/>
            <a:r>
              <a:rPr lang="en-US" sz="6600" b="1" dirty="0" smtClean="0">
                <a:solidFill>
                  <a:srgbClr val="92D050"/>
                </a:solidFill>
              </a:rPr>
              <a:t>WELL DONE!</a:t>
            </a:r>
            <a:endParaRPr lang="en-US" sz="6600" b="1" dirty="0">
              <a:solidFill>
                <a:srgbClr val="92D050"/>
              </a:solidFill>
            </a:endParaRPr>
          </a:p>
        </p:txBody>
      </p:sp>
      <p:sp>
        <p:nvSpPr>
          <p:cNvPr id="4" name="Title 2"/>
          <p:cNvSpPr txBox="1">
            <a:spLocks/>
          </p:cNvSpPr>
          <p:nvPr/>
        </p:nvSpPr>
        <p:spPr>
          <a:xfrm>
            <a:off x="1115616" y="1976967"/>
            <a:ext cx="7218160" cy="3684281"/>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ctr">
              <a:buFont typeface="Arial"/>
              <a:buChar char="•"/>
            </a:pPr>
            <a:r>
              <a:rPr lang="en-US" sz="3000" dirty="0" smtClean="0">
                <a:solidFill>
                  <a:schemeClr val="accent4"/>
                </a:solidFill>
              </a:rPr>
              <a:t>BMI Stands for Body Mass Index.</a:t>
            </a:r>
          </a:p>
          <a:p>
            <a:pPr marL="685800" indent="-685800" algn="ctr">
              <a:buFont typeface="Arial"/>
              <a:buChar char="•"/>
            </a:pPr>
            <a:r>
              <a:rPr lang="en-US" sz="3000" dirty="0" smtClean="0">
                <a:solidFill>
                  <a:schemeClr val="accent4"/>
                </a:solidFill>
              </a:rPr>
              <a:t>It is a measure of how physically healthy you are for your weight and height. </a:t>
            </a:r>
          </a:p>
          <a:p>
            <a:pPr marL="685800" indent="-685800" algn="ctr">
              <a:buFont typeface="Arial"/>
              <a:buChar char="•"/>
            </a:pPr>
            <a:r>
              <a:rPr lang="en-US" sz="3000" dirty="0" smtClean="0">
                <a:solidFill>
                  <a:schemeClr val="accent4"/>
                </a:solidFill>
              </a:rPr>
              <a:t>You can calculate it by:</a:t>
            </a:r>
          </a:p>
          <a:p>
            <a:pPr algn="ctr"/>
            <a:r>
              <a:rPr lang="en-GB" sz="3000" b="1" dirty="0" smtClean="0">
                <a:solidFill>
                  <a:schemeClr val="accent4"/>
                </a:solidFill>
              </a:rPr>
              <a:t>WEIGHT </a:t>
            </a:r>
            <a:r>
              <a:rPr lang="en-GB" sz="3000" b="1" dirty="0">
                <a:solidFill>
                  <a:schemeClr val="accent4"/>
                </a:solidFill>
              </a:rPr>
              <a:t>KG ÷ HEIGHT IN METERS ÷ HEIGHT IN METERS</a:t>
            </a:r>
            <a:endParaRPr lang="en-US" sz="3000" dirty="0">
              <a:solidFill>
                <a:schemeClr val="accent4"/>
              </a:solidFill>
            </a:endParaRPr>
          </a:p>
        </p:txBody>
      </p:sp>
      <p:sp>
        <p:nvSpPr>
          <p:cNvPr id="5" name="Right Arrow 4">
            <a:hlinkClick r:id="rId3" action="ppaction://hlinksldjump"/>
          </p:cNvPr>
          <p:cNvSpPr/>
          <p:nvPr/>
        </p:nvSpPr>
        <p:spPr>
          <a:xfrm>
            <a:off x="7956376" y="5877272"/>
            <a:ext cx="720080"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ectangle 5"/>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7" name="Rectangle 6"/>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8" name="Rectangle 7"/>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descr="green_tick-197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0312" y="620688"/>
            <a:ext cx="953464" cy="953464"/>
          </a:xfrm>
          <a:prstGeom prst="rect">
            <a:avLst/>
          </a:prstGeom>
        </p:spPr>
      </p:pic>
      <p:sp>
        <p:nvSpPr>
          <p:cNvPr id="11" name="Rounded Rectangle 10">
            <a:hlinkClick r:id="rId5" action="ppaction://hlinksldjump"/>
          </p:cNvPr>
          <p:cNvSpPr/>
          <p:nvPr/>
        </p:nvSpPr>
        <p:spPr>
          <a:xfrm>
            <a:off x="1115616" y="5877272"/>
            <a:ext cx="1800200" cy="467912"/>
          </a:xfrm>
          <a:prstGeom prst="roundRect">
            <a:avLst>
              <a:gd name="adj" fmla="val 5000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lnSpc>
                <a:spcPct val="80000"/>
              </a:lnSpc>
            </a:pPr>
            <a:r>
              <a:rPr lang="en-GB" sz="1600" dirty="0" smtClean="0">
                <a:effectLst>
                  <a:outerShdw blurRad="38100" dist="38100" dir="2700000" algn="tl">
                    <a:srgbClr val="000000">
                      <a:alpha val="43137"/>
                    </a:srgbClr>
                  </a:outerShdw>
                </a:effectLst>
              </a:rPr>
              <a:t>BMI CHART</a:t>
            </a:r>
            <a:endParaRPr lang="en-GB"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5769442"/>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5696" y="476672"/>
            <a:ext cx="5904656" cy="914400"/>
          </a:xfrm>
        </p:spPr>
        <p:txBody>
          <a:bodyPr/>
          <a:lstStyle/>
          <a:p>
            <a:pPr algn="ctr"/>
            <a:r>
              <a:rPr lang="en-US" sz="6600" b="1" dirty="0" smtClean="0">
                <a:solidFill>
                  <a:srgbClr val="92D050"/>
                </a:solidFill>
              </a:rPr>
              <a:t>BMI</a:t>
            </a:r>
            <a:endParaRPr lang="en-US" sz="6600" b="1" dirty="0">
              <a:solidFill>
                <a:srgbClr val="92D050"/>
              </a:solidFill>
            </a:endParaRPr>
          </a:p>
        </p:txBody>
      </p:sp>
      <p:sp>
        <p:nvSpPr>
          <p:cNvPr id="5" name="Right Arrow 4">
            <a:hlinkClick r:id="rId2" action="ppaction://hlinksldjump"/>
          </p:cNvPr>
          <p:cNvSpPr/>
          <p:nvPr/>
        </p:nvSpPr>
        <p:spPr>
          <a:xfrm>
            <a:off x="7812360" y="5517232"/>
            <a:ext cx="720080"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ectangle 5"/>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7" name="Rectangle 6"/>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8" name="Rectangle 7"/>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a:stretch>
            <a:fillRect/>
          </a:stretch>
        </p:blipFill>
        <p:spPr>
          <a:xfrm>
            <a:off x="1547664" y="1844824"/>
            <a:ext cx="5336097" cy="4291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0971404"/>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7584" y="675336"/>
            <a:ext cx="5904656" cy="914400"/>
          </a:xfrm>
        </p:spPr>
        <p:txBody>
          <a:bodyPr/>
          <a:lstStyle/>
          <a:p>
            <a:pPr algn="ctr"/>
            <a:r>
              <a:rPr lang="en-US" sz="6600" b="1" dirty="0" smtClean="0">
                <a:solidFill>
                  <a:srgbClr val="92D050"/>
                </a:solidFill>
              </a:rPr>
              <a:t>WELL DONE!</a:t>
            </a:r>
            <a:endParaRPr lang="en-US" sz="6600" b="1" dirty="0">
              <a:solidFill>
                <a:srgbClr val="92D050"/>
              </a:solidFill>
            </a:endParaRPr>
          </a:p>
        </p:txBody>
      </p:sp>
      <p:sp>
        <p:nvSpPr>
          <p:cNvPr id="4" name="Title 2"/>
          <p:cNvSpPr txBox="1">
            <a:spLocks/>
          </p:cNvSpPr>
          <p:nvPr/>
        </p:nvSpPr>
        <p:spPr>
          <a:xfrm>
            <a:off x="755576" y="1844824"/>
            <a:ext cx="7632848" cy="331236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ctr">
              <a:buFont typeface="Arial"/>
              <a:buChar char="•"/>
            </a:pPr>
            <a:r>
              <a:rPr lang="en-US" sz="4000" dirty="0" smtClean="0">
                <a:solidFill>
                  <a:schemeClr val="accent4"/>
                </a:solidFill>
              </a:rPr>
              <a:t>The </a:t>
            </a:r>
            <a:r>
              <a:rPr lang="en-US" sz="4000" b="1" dirty="0" smtClean="0">
                <a:solidFill>
                  <a:schemeClr val="accent4"/>
                </a:solidFill>
              </a:rPr>
              <a:t>average man</a:t>
            </a:r>
            <a:r>
              <a:rPr lang="en-US" sz="4000" dirty="0" smtClean="0">
                <a:solidFill>
                  <a:schemeClr val="accent4"/>
                </a:solidFill>
              </a:rPr>
              <a:t> should have 2200 calories a day.</a:t>
            </a:r>
          </a:p>
          <a:p>
            <a:pPr marL="685800" indent="-685800" algn="ctr">
              <a:buFont typeface="Arial"/>
              <a:buChar char="•"/>
            </a:pPr>
            <a:r>
              <a:rPr lang="en-US" sz="4000" dirty="0" smtClean="0">
                <a:solidFill>
                  <a:schemeClr val="accent4"/>
                </a:solidFill>
              </a:rPr>
              <a:t>The </a:t>
            </a:r>
            <a:r>
              <a:rPr lang="en-US" sz="4000" b="1" dirty="0" smtClean="0">
                <a:solidFill>
                  <a:schemeClr val="accent4"/>
                </a:solidFill>
              </a:rPr>
              <a:t>average woman</a:t>
            </a:r>
            <a:r>
              <a:rPr lang="en-US" sz="4000" dirty="0" smtClean="0">
                <a:solidFill>
                  <a:schemeClr val="accent4"/>
                </a:solidFill>
              </a:rPr>
              <a:t> should have 1900 calories a day.</a:t>
            </a:r>
            <a:endParaRPr lang="en-US" sz="4000" dirty="0">
              <a:solidFill>
                <a:schemeClr val="accent4"/>
              </a:solidFill>
            </a:endParaRPr>
          </a:p>
        </p:txBody>
      </p:sp>
      <p:sp>
        <p:nvSpPr>
          <p:cNvPr id="5" name="Title 2"/>
          <p:cNvSpPr txBox="1">
            <a:spLocks/>
          </p:cNvSpPr>
          <p:nvPr/>
        </p:nvSpPr>
        <p:spPr>
          <a:xfrm>
            <a:off x="3635896" y="5733256"/>
            <a:ext cx="3312368" cy="576064"/>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i="1" dirty="0" smtClean="0">
                <a:solidFill>
                  <a:schemeClr val="accent4"/>
                </a:solidFill>
              </a:rPr>
              <a:t>Based on the average from different websites</a:t>
            </a:r>
            <a:endParaRPr lang="en-US" sz="2000" i="1" dirty="0">
              <a:solidFill>
                <a:schemeClr val="accent4"/>
              </a:solidFill>
            </a:endParaRPr>
          </a:p>
        </p:txBody>
      </p:sp>
      <p:sp>
        <p:nvSpPr>
          <p:cNvPr id="6" name="Right Arrow 5">
            <a:hlinkClick r:id="rId2" action="ppaction://hlinksldjump"/>
          </p:cNvPr>
          <p:cNvSpPr/>
          <p:nvPr/>
        </p:nvSpPr>
        <p:spPr>
          <a:xfrm>
            <a:off x="7956376" y="5877272"/>
            <a:ext cx="720080"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ectangle 6"/>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8" name="Rectangle 7"/>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Rectangle 8"/>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green_tick-197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312" y="620688"/>
            <a:ext cx="953464" cy="953464"/>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2595" b="100000" l="167" r="100000">
                        <a14:foregroundMark x1="64833" y1="86159" x2="66833" y2="94291"/>
                        <a14:foregroundMark x1="24667" y1="93253" x2="23667" y2="38408"/>
                        <a14:foregroundMark x1="8000" y1="40311" x2="8000" y2="40311"/>
                        <a14:foregroundMark x1="73667" y1="8304" x2="73667" y2="8304"/>
                        <a14:foregroundMark x1="17167" y1="33737" x2="17167" y2="33737"/>
                        <a14:foregroundMark x1="70333" y1="7785" x2="68167" y2="8478"/>
                        <a14:foregroundMark x1="53667" y1="61592" x2="53667" y2="61592"/>
                        <a14:foregroundMark x1="55833" y1="59689" x2="55833" y2="59689"/>
                        <a14:foregroundMark x1="92000" y1="65571" x2="92000" y2="65571"/>
                        <a14:foregroundMark x1="92500" y1="69377" x2="92500" y2="69377"/>
                        <a14:foregroundMark x1="90833" y1="73010" x2="90833" y2="73010"/>
                        <a14:foregroundMark x1="89500" y1="76471" x2="89500" y2="76471"/>
                        <a14:foregroundMark x1="89500" y1="67474" x2="89500" y2="67474"/>
                        <a14:foregroundMark x1="84667" y1="63495" x2="84667" y2="63495"/>
                        <a14:foregroundMark x1="13833" y1="32007" x2="9000" y2="35294"/>
                        <a14:foregroundMark x1="7500" y1="33910" x2="7167" y2="41869"/>
                        <a14:foregroundMark x1="10000" y1="41176" x2="16833" y2="38581"/>
                        <a14:foregroundMark x1="64333" y1="8131" x2="72167" y2="3806"/>
                        <a14:foregroundMark x1="39500" y1="60900" x2="39500" y2="60900"/>
                        <a14:foregroundMark x1="36333" y1="62803" x2="36333" y2="62803"/>
                        <a14:foregroundMark x1="14167" y1="53979" x2="14167" y2="53979"/>
                        <a14:foregroundMark x1="14833" y1="57439" x2="14833" y2="57439"/>
                      </a14:backgroundRemoval>
                    </a14:imgEffect>
                  </a14:imgLayer>
                </a14:imgProps>
              </a:ext>
            </a:extLst>
          </a:blip>
          <a:stretch>
            <a:fillRect/>
          </a:stretch>
        </p:blipFill>
        <p:spPr>
          <a:xfrm>
            <a:off x="1259632" y="5262542"/>
            <a:ext cx="1656184" cy="1595458"/>
          </a:xfrm>
          <a:prstGeom prst="rect">
            <a:avLst/>
          </a:prstGeom>
        </p:spPr>
      </p:pic>
    </p:spTree>
    <p:extLst>
      <p:ext uri="{BB962C8B-B14F-4D97-AF65-F5344CB8AC3E}">
        <p14:creationId xmlns:p14="http://schemas.microsoft.com/office/powerpoint/2010/main" val="2149319717"/>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259632" y="2276872"/>
            <a:ext cx="6912768" cy="3384376"/>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ctr">
              <a:buFont typeface="Arial"/>
              <a:buChar char="•"/>
            </a:pPr>
            <a:r>
              <a:rPr lang="en-US" sz="3200" dirty="0" smtClean="0">
                <a:solidFill>
                  <a:schemeClr val="accent4"/>
                </a:solidFill>
              </a:rPr>
              <a:t>Beats per minute or BPM is the number of times your heart contracts and relaxes (it’s a muscle) in a minute.</a:t>
            </a:r>
          </a:p>
          <a:p>
            <a:pPr marL="685800" indent="-685800" algn="ctr">
              <a:buFont typeface="Arial"/>
              <a:buChar char="•"/>
            </a:pPr>
            <a:r>
              <a:rPr lang="en-US" sz="3200" dirty="0" smtClean="0">
                <a:solidFill>
                  <a:schemeClr val="accent4"/>
                </a:solidFill>
              </a:rPr>
              <a:t>It varies from person to person as our hearts are all different strengths.</a:t>
            </a:r>
          </a:p>
          <a:p>
            <a:pPr marL="685800" indent="-685800" algn="ctr">
              <a:buFont typeface="Arial"/>
              <a:buChar char="•"/>
            </a:pPr>
            <a:endParaRPr lang="en-US" sz="3200" dirty="0">
              <a:solidFill>
                <a:schemeClr val="accent4"/>
              </a:solidFill>
            </a:endParaRPr>
          </a:p>
        </p:txBody>
      </p:sp>
      <p:sp>
        <p:nvSpPr>
          <p:cNvPr id="6" name="Right Arrow 5">
            <a:hlinkClick r:id="rId2" action="ppaction://hlinksldjump"/>
          </p:cNvPr>
          <p:cNvSpPr/>
          <p:nvPr/>
        </p:nvSpPr>
        <p:spPr>
          <a:xfrm>
            <a:off x="7956376" y="5877272"/>
            <a:ext cx="720080"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ectangle 6"/>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8" name="Rectangle 7"/>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Rectangle 8"/>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itle 2"/>
          <p:cNvSpPr>
            <a:spLocks noGrp="1"/>
          </p:cNvSpPr>
          <p:nvPr>
            <p:ph type="title"/>
          </p:nvPr>
        </p:nvSpPr>
        <p:spPr>
          <a:xfrm>
            <a:off x="827584" y="675336"/>
            <a:ext cx="5904656" cy="914400"/>
          </a:xfrm>
        </p:spPr>
        <p:txBody>
          <a:bodyPr/>
          <a:lstStyle/>
          <a:p>
            <a:pPr algn="ctr"/>
            <a:r>
              <a:rPr lang="en-US" sz="6600" b="1" dirty="0" smtClean="0">
                <a:solidFill>
                  <a:srgbClr val="92D050"/>
                </a:solidFill>
              </a:rPr>
              <a:t>WELL DONE!</a:t>
            </a:r>
            <a:endParaRPr lang="en-US" sz="6600" b="1" dirty="0">
              <a:solidFill>
                <a:srgbClr val="92D050"/>
              </a:solidFill>
            </a:endParaRPr>
          </a:p>
        </p:txBody>
      </p:sp>
      <p:pic>
        <p:nvPicPr>
          <p:cNvPr id="3" name="Picture 2" descr="heart-plai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6296" y="404664"/>
            <a:ext cx="1279692" cy="1340768"/>
          </a:xfrm>
          <a:prstGeom prst="rect">
            <a:avLst/>
          </a:prstGeom>
        </p:spPr>
      </p:pic>
    </p:spTree>
    <p:extLst>
      <p:ext uri="{BB962C8B-B14F-4D97-AF65-F5344CB8AC3E}">
        <p14:creationId xmlns:p14="http://schemas.microsoft.com/office/powerpoint/2010/main" val="860168193"/>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259632" y="1916832"/>
            <a:ext cx="6912768" cy="3384376"/>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ctr">
              <a:buFont typeface="Arial"/>
              <a:buChar char="•"/>
            </a:pPr>
            <a:r>
              <a:rPr lang="en-US" sz="3600" dirty="0" smtClean="0">
                <a:solidFill>
                  <a:schemeClr val="accent4"/>
                </a:solidFill>
              </a:rPr>
              <a:t>To calculate your Maximum heart the formula is: 220-age.</a:t>
            </a:r>
          </a:p>
          <a:p>
            <a:pPr marL="685800" indent="-685800" algn="ctr">
              <a:buFont typeface="Arial"/>
              <a:buChar char="•"/>
            </a:pPr>
            <a:r>
              <a:rPr lang="en-US" sz="3600" dirty="0" smtClean="0">
                <a:solidFill>
                  <a:schemeClr val="accent4"/>
                </a:solidFill>
              </a:rPr>
              <a:t>You must not exceed this or you risk damaging your organs.</a:t>
            </a:r>
          </a:p>
        </p:txBody>
      </p:sp>
      <p:sp>
        <p:nvSpPr>
          <p:cNvPr id="6" name="Right Arrow 5">
            <a:hlinkClick r:id="rId2" action="ppaction://hlinksldjump"/>
          </p:cNvPr>
          <p:cNvSpPr/>
          <p:nvPr/>
        </p:nvSpPr>
        <p:spPr>
          <a:xfrm>
            <a:off x="7956376" y="5877272"/>
            <a:ext cx="720080"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ectangle 6"/>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8" name="Rectangle 7"/>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Rectangle 8"/>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itle 2"/>
          <p:cNvSpPr>
            <a:spLocks noGrp="1"/>
          </p:cNvSpPr>
          <p:nvPr>
            <p:ph type="title"/>
          </p:nvPr>
        </p:nvSpPr>
        <p:spPr>
          <a:xfrm>
            <a:off x="827584" y="675336"/>
            <a:ext cx="5904656" cy="914400"/>
          </a:xfrm>
        </p:spPr>
        <p:txBody>
          <a:bodyPr/>
          <a:lstStyle/>
          <a:p>
            <a:pPr algn="ctr"/>
            <a:r>
              <a:rPr lang="en-US" sz="6600" b="1" dirty="0" smtClean="0">
                <a:solidFill>
                  <a:srgbClr val="92D050"/>
                </a:solidFill>
              </a:rPr>
              <a:t>WELL DONE!</a:t>
            </a:r>
            <a:endParaRPr lang="en-US" sz="6600" b="1" dirty="0">
              <a:solidFill>
                <a:srgbClr val="92D050"/>
              </a:solidFill>
            </a:endParaRPr>
          </a:p>
        </p:txBody>
      </p:sp>
      <p:pic>
        <p:nvPicPr>
          <p:cNvPr id="3" name="Picture 2" descr="heart-plai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6296" y="404664"/>
            <a:ext cx="1279692" cy="1340768"/>
          </a:xfrm>
          <a:prstGeom prst="rect">
            <a:avLst/>
          </a:prstGeom>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87333" y1="16857" x2="87333" y2="16857"/>
                        <a14:foregroundMark x1="86000" y1="34429" x2="86000" y2="34429"/>
                        <a14:backgroundMark x1="84190" y1="43143" x2="84190" y2="43143"/>
                      </a14:backgroundRemoval>
                    </a14:imgEffect>
                  </a14:imgLayer>
                </a14:imgProps>
              </a:ext>
            </a:extLst>
          </a:blip>
          <a:stretch>
            <a:fillRect/>
          </a:stretch>
        </p:blipFill>
        <p:spPr>
          <a:xfrm>
            <a:off x="1187624" y="5447910"/>
            <a:ext cx="2115135" cy="1410090"/>
          </a:xfrm>
          <a:prstGeom prst="rect">
            <a:avLst/>
          </a:prstGeom>
        </p:spPr>
      </p:pic>
    </p:spTree>
    <p:extLst>
      <p:ext uri="{BB962C8B-B14F-4D97-AF65-F5344CB8AC3E}">
        <p14:creationId xmlns:p14="http://schemas.microsoft.com/office/powerpoint/2010/main" val="3426366088"/>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7584" y="675336"/>
            <a:ext cx="5904656" cy="914400"/>
          </a:xfrm>
        </p:spPr>
        <p:txBody>
          <a:bodyPr/>
          <a:lstStyle/>
          <a:p>
            <a:pPr algn="ctr"/>
            <a:r>
              <a:rPr lang="en-US" sz="6600" b="1" dirty="0" smtClean="0">
                <a:solidFill>
                  <a:srgbClr val="92D050"/>
                </a:solidFill>
              </a:rPr>
              <a:t>WELL DONE!</a:t>
            </a:r>
            <a:endParaRPr lang="en-US" sz="6600" b="1" dirty="0">
              <a:solidFill>
                <a:srgbClr val="92D050"/>
              </a:solidFill>
            </a:endParaRPr>
          </a:p>
        </p:txBody>
      </p:sp>
      <p:sp>
        <p:nvSpPr>
          <p:cNvPr id="4" name="Title 2"/>
          <p:cNvSpPr txBox="1">
            <a:spLocks/>
          </p:cNvSpPr>
          <p:nvPr/>
        </p:nvSpPr>
        <p:spPr>
          <a:xfrm>
            <a:off x="755576" y="2060848"/>
            <a:ext cx="7632848" cy="3024336"/>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ctr">
              <a:buFont typeface="Arial"/>
              <a:buChar char="•"/>
            </a:pPr>
            <a:r>
              <a:rPr lang="en-US" sz="2800" dirty="0" smtClean="0">
                <a:solidFill>
                  <a:schemeClr val="accent4"/>
                </a:solidFill>
              </a:rPr>
              <a:t>The WHO (World. Health. Organization) recommends 5-a-day, or 400g of fruit and or vegetables per day.</a:t>
            </a:r>
          </a:p>
          <a:p>
            <a:pPr marL="685800" indent="-685800" algn="ctr">
              <a:buFont typeface="Arial"/>
              <a:buChar char="•"/>
            </a:pPr>
            <a:r>
              <a:rPr lang="en-US" sz="2800" dirty="0" smtClean="0">
                <a:solidFill>
                  <a:schemeClr val="accent4"/>
                </a:solidFill>
              </a:rPr>
              <a:t>The reason for this is that it helps us maintain a balanced and healthy diet. It also helps reduce the risk of heart disease, strokes and some forms of cancer.</a:t>
            </a:r>
          </a:p>
        </p:txBody>
      </p:sp>
      <p:sp>
        <p:nvSpPr>
          <p:cNvPr id="6" name="Right Arrow 5">
            <a:hlinkClick r:id="rId2" action="ppaction://hlinksldjump"/>
          </p:cNvPr>
          <p:cNvSpPr/>
          <p:nvPr/>
        </p:nvSpPr>
        <p:spPr>
          <a:xfrm>
            <a:off x="7956376" y="5877272"/>
            <a:ext cx="720080"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ectangle 6"/>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8" name="Rectangle 7"/>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Rectangle 8"/>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green_tick-197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312" y="620688"/>
            <a:ext cx="953464" cy="953464"/>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85156" y1="85035" x2="85156" y2="85035"/>
                        <a14:foregroundMark x1="64766" y1="92459" x2="92031" y2="81439"/>
                        <a14:foregroundMark x1="93906" y1="77958" x2="93906" y2="77958"/>
                        <a14:backgroundMark x1="92578" y1="81439" x2="90938" y2="78306"/>
                      </a14:backgroundRemoval>
                    </a14:imgEffect>
                  </a14:imgLayer>
                </a14:imgProps>
              </a:ext>
            </a:extLst>
          </a:blip>
          <a:stretch>
            <a:fillRect/>
          </a:stretch>
        </p:blipFill>
        <p:spPr>
          <a:xfrm>
            <a:off x="899592" y="5229200"/>
            <a:ext cx="1914620" cy="1289377"/>
          </a:xfrm>
          <a:prstGeom prst="rect">
            <a:avLst/>
          </a:prstGeom>
        </p:spPr>
      </p:pic>
    </p:spTree>
    <p:extLst>
      <p:ext uri="{BB962C8B-B14F-4D97-AF65-F5344CB8AC3E}">
        <p14:creationId xmlns:p14="http://schemas.microsoft.com/office/powerpoint/2010/main" val="2516223136"/>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7584" y="675336"/>
            <a:ext cx="5904656" cy="914400"/>
          </a:xfrm>
        </p:spPr>
        <p:txBody>
          <a:bodyPr/>
          <a:lstStyle/>
          <a:p>
            <a:pPr algn="ctr"/>
            <a:r>
              <a:rPr lang="en-US" sz="6600" b="1" dirty="0" smtClean="0">
                <a:solidFill>
                  <a:srgbClr val="92D050"/>
                </a:solidFill>
              </a:rPr>
              <a:t>WELL DONE!</a:t>
            </a:r>
            <a:endParaRPr lang="en-US" sz="6600" b="1" dirty="0">
              <a:solidFill>
                <a:srgbClr val="92D050"/>
              </a:solidFill>
            </a:endParaRPr>
          </a:p>
        </p:txBody>
      </p:sp>
      <p:sp>
        <p:nvSpPr>
          <p:cNvPr id="4" name="Title 2"/>
          <p:cNvSpPr txBox="1">
            <a:spLocks/>
          </p:cNvSpPr>
          <p:nvPr/>
        </p:nvSpPr>
        <p:spPr>
          <a:xfrm>
            <a:off x="971600" y="1916832"/>
            <a:ext cx="4104456" cy="3096344"/>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ctr">
              <a:buFont typeface="Arial"/>
              <a:buChar char="•"/>
            </a:pPr>
            <a:r>
              <a:rPr lang="en-US" sz="2400" dirty="0" smtClean="0">
                <a:solidFill>
                  <a:schemeClr val="accent4"/>
                </a:solidFill>
              </a:rPr>
              <a:t>A </a:t>
            </a:r>
            <a:r>
              <a:rPr lang="en-US" sz="2400" u="sng" dirty="0" smtClean="0">
                <a:solidFill>
                  <a:schemeClr val="accent4"/>
                </a:solidFill>
              </a:rPr>
              <a:t>Starbucks hot chocolate</a:t>
            </a:r>
            <a:r>
              <a:rPr lang="en-US" sz="2400" dirty="0" smtClean="0">
                <a:solidFill>
                  <a:schemeClr val="accent4"/>
                </a:solidFill>
              </a:rPr>
              <a:t> has </a:t>
            </a:r>
            <a:r>
              <a:rPr lang="en-US" sz="2400" b="1" dirty="0" smtClean="0">
                <a:solidFill>
                  <a:schemeClr val="accent4"/>
                </a:solidFill>
              </a:rPr>
              <a:t>690</a:t>
            </a:r>
            <a:r>
              <a:rPr lang="en-US" sz="2400" dirty="0" smtClean="0">
                <a:solidFill>
                  <a:schemeClr val="accent4"/>
                </a:solidFill>
              </a:rPr>
              <a:t> calories!</a:t>
            </a:r>
          </a:p>
          <a:p>
            <a:pPr marL="685800" indent="-685800" algn="ctr">
              <a:buFont typeface="Arial"/>
              <a:buChar char="•"/>
            </a:pPr>
            <a:r>
              <a:rPr lang="en-US" sz="2400" dirty="0" smtClean="0">
                <a:solidFill>
                  <a:schemeClr val="accent4"/>
                </a:solidFill>
              </a:rPr>
              <a:t>But a </a:t>
            </a:r>
            <a:r>
              <a:rPr lang="en-US" sz="2400" u="sng" dirty="0" smtClean="0">
                <a:solidFill>
                  <a:schemeClr val="accent4"/>
                </a:solidFill>
              </a:rPr>
              <a:t>Big Mac</a:t>
            </a:r>
            <a:r>
              <a:rPr lang="en-US" sz="2400" dirty="0" smtClean="0">
                <a:solidFill>
                  <a:schemeClr val="accent4"/>
                </a:solidFill>
              </a:rPr>
              <a:t> only has </a:t>
            </a:r>
            <a:r>
              <a:rPr lang="en-US" sz="2400" b="1" dirty="0" smtClean="0">
                <a:solidFill>
                  <a:schemeClr val="accent4"/>
                </a:solidFill>
              </a:rPr>
              <a:t>229</a:t>
            </a:r>
          </a:p>
          <a:p>
            <a:pPr marL="685800" indent="-685800" algn="ctr">
              <a:buFont typeface="Arial"/>
              <a:buChar char="•"/>
            </a:pPr>
            <a:r>
              <a:rPr lang="en-US" sz="2400" dirty="0" smtClean="0">
                <a:solidFill>
                  <a:schemeClr val="accent4"/>
                </a:solidFill>
              </a:rPr>
              <a:t>A </a:t>
            </a:r>
            <a:r>
              <a:rPr lang="en-US" sz="2400" u="sng" dirty="0" smtClean="0">
                <a:solidFill>
                  <a:schemeClr val="accent4"/>
                </a:solidFill>
              </a:rPr>
              <a:t>Mini Roll</a:t>
            </a:r>
            <a:r>
              <a:rPr lang="en-US" sz="2400" dirty="0" smtClean="0">
                <a:solidFill>
                  <a:schemeClr val="accent4"/>
                </a:solidFill>
              </a:rPr>
              <a:t> has </a:t>
            </a:r>
            <a:r>
              <a:rPr lang="en-US" sz="2400" b="1" dirty="0" smtClean="0">
                <a:solidFill>
                  <a:schemeClr val="accent4"/>
                </a:solidFill>
              </a:rPr>
              <a:t>116</a:t>
            </a:r>
          </a:p>
          <a:p>
            <a:pPr marL="685800" indent="-685800" algn="ctr">
              <a:buFont typeface="Arial"/>
              <a:buChar char="•"/>
            </a:pPr>
            <a:r>
              <a:rPr lang="en-US" sz="2400" dirty="0" smtClean="0">
                <a:solidFill>
                  <a:schemeClr val="accent4"/>
                </a:solidFill>
              </a:rPr>
              <a:t>A </a:t>
            </a:r>
            <a:r>
              <a:rPr lang="en-US" sz="2400" u="sng" dirty="0" smtClean="0">
                <a:solidFill>
                  <a:schemeClr val="accent4"/>
                </a:solidFill>
              </a:rPr>
              <a:t>Tea and two sugars</a:t>
            </a:r>
            <a:r>
              <a:rPr lang="en-US" sz="2400" dirty="0" smtClean="0">
                <a:solidFill>
                  <a:schemeClr val="accent4"/>
                </a:solidFill>
              </a:rPr>
              <a:t> contain </a:t>
            </a:r>
            <a:r>
              <a:rPr lang="en-US" sz="2400" b="1" dirty="0" smtClean="0">
                <a:solidFill>
                  <a:schemeClr val="accent4"/>
                </a:solidFill>
              </a:rPr>
              <a:t>32</a:t>
            </a:r>
            <a:endParaRPr lang="en-US" sz="2400" b="1" dirty="0">
              <a:solidFill>
                <a:schemeClr val="accent4"/>
              </a:solidFill>
            </a:endParaRPr>
          </a:p>
        </p:txBody>
      </p:sp>
      <p:sp>
        <p:nvSpPr>
          <p:cNvPr id="6" name="Right Arrow 5">
            <a:hlinkClick r:id="rId2" action="ppaction://hlinksldjump"/>
          </p:cNvPr>
          <p:cNvSpPr/>
          <p:nvPr/>
        </p:nvSpPr>
        <p:spPr>
          <a:xfrm>
            <a:off x="7956376" y="5877272"/>
            <a:ext cx="720080"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ectangle 6"/>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8" name="Rectangle 7"/>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Rectangle 8"/>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green_tick-197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312" y="620688"/>
            <a:ext cx="953464" cy="953464"/>
          </a:xfrm>
          <a:prstGeom prst="rect">
            <a:avLst/>
          </a:prstGeom>
        </p:spPr>
      </p:pic>
      <p:pic>
        <p:nvPicPr>
          <p:cNvPr id="11" name="Picture 10" descr="starbucks_coffee_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616" y="5661248"/>
            <a:ext cx="783808" cy="783808"/>
          </a:xfrm>
          <a:prstGeom prst="rect">
            <a:avLst/>
          </a:prstGeom>
        </p:spPr>
      </p:pic>
      <p:pic>
        <p:nvPicPr>
          <p:cNvPr id="12" name="Picture 11"/>
          <p:cNvPicPr>
            <a:picLocks noChangeAspect="1"/>
          </p:cNvPicPr>
          <p:nvPr/>
        </p:nvPicPr>
        <p:blipFill>
          <a:blip r:embed="rId5"/>
          <a:stretch>
            <a:fillRect/>
          </a:stretch>
        </p:blipFill>
        <p:spPr>
          <a:xfrm>
            <a:off x="2560902" y="5563620"/>
            <a:ext cx="779160" cy="889716"/>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4318" y1="11842" x2="4318" y2="11842"/>
                        <a14:foregroundMark x1="4579" y1="36053" x2="9105" y2="45921"/>
                        <a14:foregroundMark x1="1925" y1="8026" x2="2185" y2="93684"/>
                        <a14:foregroundMark x1="97138" y1="9605" x2="96514" y2="89079"/>
                        <a14:foregroundMark x1="95630" y1="92105" x2="56712" y2="61842"/>
                      </a14:backgroundRemoval>
                    </a14:imgEffect>
                  </a14:imgLayer>
                </a14:imgProps>
              </a:ext>
            </a:extLst>
          </a:blip>
          <a:stretch>
            <a:fillRect/>
          </a:stretch>
        </p:blipFill>
        <p:spPr>
          <a:xfrm rot="683998">
            <a:off x="4073031" y="5804088"/>
            <a:ext cx="1198158" cy="473777"/>
          </a:xfrm>
          <a:prstGeom prst="rect">
            <a:avLst/>
          </a:prstGeom>
        </p:spPr>
      </p:pic>
      <p:pic>
        <p:nvPicPr>
          <p:cNvPr id="16" name="Picture 15" descr="teacup.jpeg"/>
          <p:cNvPicPr>
            <a:picLocks noChangeAspect="1"/>
          </p:cNvPicPr>
          <p:nvPr/>
        </p:nvPicPr>
        <p:blipFill>
          <a:blip r:embed="rId8" cstate="print">
            <a:extLst>
              <a:ext uri="{BEBA8EAE-BF5A-486C-A8C5-ECC9F3942E4B}">
                <a14:imgProps xmlns:a14="http://schemas.microsoft.com/office/drawing/2010/main">
                  <a14:imgLayer r:embed="rId9">
                    <a14:imgEffect>
                      <a14:backgroundRemoval t="0" b="99322" l="0" r="100000"/>
                    </a14:imgEffect>
                  </a14:imgLayer>
                </a14:imgProps>
              </a:ext>
              <a:ext uri="{28A0092B-C50C-407E-A947-70E740481C1C}">
                <a14:useLocalDpi xmlns:a14="http://schemas.microsoft.com/office/drawing/2010/main" val="0"/>
              </a:ext>
            </a:extLst>
          </a:blip>
          <a:stretch>
            <a:fillRect/>
          </a:stretch>
        </p:blipFill>
        <p:spPr>
          <a:xfrm>
            <a:off x="5940152" y="5733256"/>
            <a:ext cx="914443" cy="702978"/>
          </a:xfrm>
          <a:prstGeom prst="rect">
            <a:avLst/>
          </a:prstGeom>
        </p:spPr>
      </p:pic>
      <p:sp>
        <p:nvSpPr>
          <p:cNvPr id="14" name="Title 2"/>
          <p:cNvSpPr txBox="1">
            <a:spLocks/>
          </p:cNvSpPr>
          <p:nvPr/>
        </p:nvSpPr>
        <p:spPr>
          <a:xfrm>
            <a:off x="5508104" y="2060848"/>
            <a:ext cx="3096344" cy="3096344"/>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smtClean="0">
                <a:solidFill>
                  <a:schemeClr val="accent4"/>
                </a:solidFill>
              </a:rPr>
              <a:t>YOU CAN KEEP HEALTHY BY SNACKING LESS</a:t>
            </a:r>
            <a:endParaRPr lang="en-US" sz="3200" b="1" dirty="0">
              <a:solidFill>
                <a:schemeClr val="accent4"/>
              </a:solidFill>
            </a:endParaRPr>
          </a:p>
        </p:txBody>
      </p:sp>
    </p:spTree>
    <p:extLst>
      <p:ext uri="{BB962C8B-B14F-4D97-AF65-F5344CB8AC3E}">
        <p14:creationId xmlns:p14="http://schemas.microsoft.com/office/powerpoint/2010/main" val="2093119597"/>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1560" y="620688"/>
            <a:ext cx="7992888" cy="893961"/>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6000" spc="150" dirty="0" smtClean="0">
                <a:ln w="11430"/>
                <a:solidFill>
                  <a:srgbClr val="F8F8F8"/>
                </a:solidFill>
                <a:effectLst/>
                <a:latin typeface="Gill Sans MT" pitchFamily="34" charset="0"/>
              </a:rPr>
              <a:t>ARE YOU HEALTHY?</a:t>
            </a:r>
            <a:endParaRPr lang="en-GB" sz="6000" spc="150" dirty="0">
              <a:ln w="11430"/>
              <a:solidFill>
                <a:srgbClr val="F8F8F8"/>
              </a:solidFill>
              <a:effectLst/>
              <a:latin typeface="Gill Sans MT" pitchFamily="34" charset="0"/>
            </a:endParaRPr>
          </a:p>
        </p:txBody>
      </p:sp>
      <p:sp>
        <p:nvSpPr>
          <p:cNvPr id="5" name="Title 1"/>
          <p:cNvSpPr txBox="1">
            <a:spLocks/>
          </p:cNvSpPr>
          <p:nvPr/>
        </p:nvSpPr>
        <p:spPr>
          <a:xfrm>
            <a:off x="1259632" y="2060849"/>
            <a:ext cx="6760368" cy="1944216"/>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3200" dirty="0" smtClean="0">
                <a:ln w="11430"/>
                <a:solidFill>
                  <a:srgbClr val="F8F8F8"/>
                </a:solidFill>
                <a:effectLst/>
                <a:latin typeface="Gill Sans MT" pitchFamily="34" charset="0"/>
              </a:rPr>
              <a:t>Take the Get up Get Moving Quiz and find out whether you’re an Olympic athlete or a couch potato compared to everyone else.</a:t>
            </a:r>
            <a:endParaRPr lang="en-GB" sz="3200" dirty="0">
              <a:ln w="11430"/>
              <a:solidFill>
                <a:srgbClr val="F8F8F8"/>
              </a:solidFill>
              <a:effectLst/>
              <a:latin typeface="Gill Sans MT" pitchFamily="34" charset="0"/>
            </a:endParaRPr>
          </a:p>
        </p:txBody>
      </p:sp>
      <p:sp>
        <p:nvSpPr>
          <p:cNvPr id="6" name="Rounded Rectangle 5">
            <a:hlinkClick r:id="rId3" action="ppaction://hlinksldjump"/>
          </p:cNvPr>
          <p:cNvSpPr/>
          <p:nvPr/>
        </p:nvSpPr>
        <p:spPr>
          <a:xfrm>
            <a:off x="2267744" y="4797152"/>
            <a:ext cx="4464496" cy="936104"/>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200" b="1" dirty="0" smtClean="0">
                <a:effectLst>
                  <a:outerShdw blurRad="38100" dist="38100" dir="2700000" algn="tl">
                    <a:srgbClr val="000000">
                      <a:alpha val="43137"/>
                    </a:srgbClr>
                  </a:outerShdw>
                </a:effectLst>
              </a:rPr>
              <a:t>INSTRUCTIONS</a:t>
            </a:r>
            <a:endParaRPr lang="en-GB" sz="3200" b="1" dirty="0">
              <a:effectLst>
                <a:outerShdw blurRad="38100" dist="38100" dir="2700000" algn="tl">
                  <a:srgbClr val="000000">
                    <a:alpha val="43137"/>
                  </a:srgbClr>
                </a:outerShdw>
              </a:effectLst>
            </a:endParaRPr>
          </a:p>
        </p:txBody>
      </p:sp>
      <p:pic>
        <p:nvPicPr>
          <p:cNvPr id="8" name="Picture 3" descr="C:\Users\09hollowayb\AppData\Local\Microsoft\Windows\Temporary Internet Files\Content.IE5\BBKXH71W\MP900424311[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763" b="100000" l="3281" r="90000">
                        <a14:foregroundMark x1="53438" y1="11868" x2="53438" y2="11868"/>
                        <a14:foregroundMark x1="57109" y1="12808" x2="57109" y2="9636"/>
                        <a14:foregroundMark x1="54688" y1="16921" x2="54688" y2="16921"/>
                        <a14:foregroundMark x1="60469" y1="46769" x2="60469" y2="46769"/>
                        <a14:foregroundMark x1="39375" y1="56052" x2="37266" y2="65217"/>
                        <a14:foregroundMark x1="38750" y1="56522" x2="41250" y2="54172"/>
                        <a14:foregroundMark x1="36328" y1="66627" x2="35703" y2="67920"/>
                        <a14:foregroundMark x1="67806" y1="47902" x2="68672" y2="56802"/>
                        <a14:foregroundMark x1="37199" y1="97902" x2="39605" y2="93849"/>
                        <a14:foregroundMark x1="52358" y1="30391" x2="52358" y2="30391"/>
                        <a14:foregroundMark x1="53128" y1="30608" x2="53128" y2="30608"/>
                        <a14:foregroundMark x1="51781" y1="32417" x2="51781" y2="32417"/>
                        <a14:foregroundMark x1="57459" y1="18090" x2="57459" y2="18090"/>
                        <a14:backgroundMark x1="34844" y1="89542" x2="34844" y2="89542"/>
                        <a14:backgroundMark x1="68984" y1="75323" x2="72656" y2="83079"/>
                        <a14:backgroundMark x1="80938" y1="78026" x2="60781" y2="90482"/>
                        <a14:backgroundMark x1="33594" y1="97767" x2="33594" y2="93184"/>
                        <a14:backgroundMark x1="43985" y1="92981" x2="43840" y2="99928"/>
                      </a14:backgroundRemoval>
                    </a14:imgEffect>
                  </a14:imgLayer>
                </a14:imgProps>
              </a:ext>
              <a:ext uri="{28A0092B-C50C-407E-A947-70E740481C1C}">
                <a14:useLocalDpi xmlns:a14="http://schemas.microsoft.com/office/drawing/2010/main" val="0"/>
              </a:ext>
            </a:extLst>
          </a:blip>
          <a:srcRect/>
          <a:stretch>
            <a:fillRect/>
          </a:stretch>
        </p:blipFill>
        <p:spPr bwMode="auto">
          <a:xfrm>
            <a:off x="5652120" y="3989143"/>
            <a:ext cx="4315086" cy="28688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2" name="Rectangle 11"/>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3" name="Rectangle 12"/>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4107106"/>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7584" y="675336"/>
            <a:ext cx="5904656" cy="914400"/>
          </a:xfrm>
        </p:spPr>
        <p:txBody>
          <a:bodyPr/>
          <a:lstStyle/>
          <a:p>
            <a:pPr algn="ctr"/>
            <a:r>
              <a:rPr lang="en-US" sz="6600" b="1" dirty="0" smtClean="0">
                <a:solidFill>
                  <a:srgbClr val="92D050"/>
                </a:solidFill>
              </a:rPr>
              <a:t>WELL DONE!</a:t>
            </a:r>
            <a:endParaRPr lang="en-US" sz="6600" b="1" dirty="0">
              <a:solidFill>
                <a:srgbClr val="92D050"/>
              </a:solidFill>
            </a:endParaRPr>
          </a:p>
        </p:txBody>
      </p:sp>
      <p:pic>
        <p:nvPicPr>
          <p:cNvPr id="2" name="Picture 1" descr="green_tick-197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0312" y="620688"/>
            <a:ext cx="953464" cy="953464"/>
          </a:xfrm>
          <a:prstGeom prst="rect">
            <a:avLst/>
          </a:prstGeom>
        </p:spPr>
      </p:pic>
      <p:sp>
        <p:nvSpPr>
          <p:cNvPr id="4" name="Title 2"/>
          <p:cNvSpPr txBox="1">
            <a:spLocks/>
          </p:cNvSpPr>
          <p:nvPr/>
        </p:nvSpPr>
        <p:spPr>
          <a:xfrm>
            <a:off x="755576" y="2060848"/>
            <a:ext cx="7632848" cy="2664296"/>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ctr">
              <a:buFont typeface="Arial"/>
              <a:buChar char="•"/>
            </a:pPr>
            <a:r>
              <a:rPr lang="en-US" sz="3000" dirty="0" smtClean="0">
                <a:solidFill>
                  <a:schemeClr val="accent4"/>
                </a:solidFill>
              </a:rPr>
              <a:t>You should do </a:t>
            </a:r>
            <a:r>
              <a:rPr lang="en-US" sz="3000" i="1" dirty="0" smtClean="0">
                <a:solidFill>
                  <a:schemeClr val="accent4"/>
                </a:solidFill>
              </a:rPr>
              <a:t>at least</a:t>
            </a:r>
            <a:r>
              <a:rPr lang="en-US" sz="3000" dirty="0" smtClean="0">
                <a:solidFill>
                  <a:schemeClr val="accent4"/>
                </a:solidFill>
              </a:rPr>
              <a:t> </a:t>
            </a:r>
            <a:r>
              <a:rPr lang="en-US" sz="3000" b="1" dirty="0" smtClean="0">
                <a:solidFill>
                  <a:schemeClr val="accent4"/>
                </a:solidFill>
              </a:rPr>
              <a:t>30 minutes of exercise 5 days a week. </a:t>
            </a:r>
            <a:r>
              <a:rPr lang="en-US" sz="3000" dirty="0" smtClean="0">
                <a:solidFill>
                  <a:schemeClr val="accent4"/>
                </a:solidFill>
              </a:rPr>
              <a:t>If you do this you can reduce your chance of having a heart attack by 50%</a:t>
            </a:r>
            <a:endParaRPr lang="en-US" sz="3000" b="1" dirty="0" smtClean="0">
              <a:solidFill>
                <a:schemeClr val="accent4"/>
              </a:solidFill>
            </a:endParaRPr>
          </a:p>
          <a:p>
            <a:pPr marL="685800" indent="-685800" algn="ctr">
              <a:buFont typeface="Arial"/>
              <a:buChar char="•"/>
            </a:pPr>
            <a:r>
              <a:rPr lang="en-US" sz="3000" dirty="0" smtClean="0">
                <a:solidFill>
                  <a:schemeClr val="accent4"/>
                </a:solidFill>
              </a:rPr>
              <a:t>This does not have to be all in one go. It can be in bursts too.</a:t>
            </a:r>
          </a:p>
        </p:txBody>
      </p:sp>
      <p:sp>
        <p:nvSpPr>
          <p:cNvPr id="6" name="Right Arrow 5">
            <a:hlinkClick r:id="rId3" action="ppaction://hlinksldjump"/>
          </p:cNvPr>
          <p:cNvSpPr/>
          <p:nvPr/>
        </p:nvSpPr>
        <p:spPr>
          <a:xfrm>
            <a:off x="7956376" y="5877272"/>
            <a:ext cx="720080" cy="504056"/>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ectangle 6"/>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8" name="Rectangle 7"/>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Rectangle 8"/>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ackgroundRemoval t="2595" b="100000" l="167" r="100000">
                        <a14:foregroundMark x1="64833" y1="86159" x2="66833" y2="94291"/>
                        <a14:foregroundMark x1="24667" y1="93253" x2="23667" y2="38408"/>
                        <a14:foregroundMark x1="8000" y1="40311" x2="8000" y2="40311"/>
                        <a14:foregroundMark x1="73667" y1="8304" x2="73667" y2="8304"/>
                        <a14:foregroundMark x1="17167" y1="33737" x2="17167" y2="33737"/>
                        <a14:foregroundMark x1="70333" y1="7785" x2="68167" y2="8478"/>
                        <a14:foregroundMark x1="53667" y1="61592" x2="53667" y2="61592"/>
                        <a14:foregroundMark x1="55833" y1="59689" x2="55833" y2="59689"/>
                        <a14:foregroundMark x1="92000" y1="65571" x2="92000" y2="65571"/>
                        <a14:foregroundMark x1="92500" y1="69377" x2="92500" y2="69377"/>
                        <a14:foregroundMark x1="90833" y1="73010" x2="90833" y2="73010"/>
                        <a14:foregroundMark x1="89500" y1="76471" x2="89500" y2="76471"/>
                        <a14:foregroundMark x1="89500" y1="67474" x2="89500" y2="67474"/>
                        <a14:foregroundMark x1="84667" y1="63495" x2="84667" y2="63495"/>
                        <a14:foregroundMark x1="13833" y1="32007" x2="9000" y2="35294"/>
                        <a14:foregroundMark x1="7500" y1="33910" x2="7167" y2="41869"/>
                        <a14:foregroundMark x1="10000" y1="41176" x2="16833" y2="38581"/>
                        <a14:foregroundMark x1="64333" y1="8131" x2="72167" y2="3806"/>
                        <a14:foregroundMark x1="39500" y1="60900" x2="39500" y2="60900"/>
                        <a14:foregroundMark x1="36333" y1="62803" x2="36333" y2="62803"/>
                        <a14:foregroundMark x1="14167" y1="53979" x2="14167" y2="53979"/>
                        <a14:foregroundMark x1="14833" y1="57439" x2="14833" y2="57439"/>
                      </a14:backgroundRemoval>
                    </a14:imgEffect>
                  </a14:imgLayer>
                </a14:imgProps>
              </a:ext>
            </a:extLst>
          </a:blip>
          <a:stretch>
            <a:fillRect/>
          </a:stretch>
        </p:blipFill>
        <p:spPr>
          <a:xfrm>
            <a:off x="2590432" y="5157192"/>
            <a:ext cx="1765544" cy="1700808"/>
          </a:xfrm>
          <a:prstGeom prst="rect">
            <a:avLst/>
          </a:prstGeom>
        </p:spPr>
      </p:pic>
    </p:spTree>
    <p:extLst>
      <p:ext uri="{BB962C8B-B14F-4D97-AF65-F5344CB8AC3E}">
        <p14:creationId xmlns:p14="http://schemas.microsoft.com/office/powerpoint/2010/main" val="4046118074"/>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ros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7877" y="620688"/>
            <a:ext cx="1136531" cy="1089130"/>
          </a:xfrm>
          <a:prstGeom prst="rect">
            <a:avLst/>
          </a:prstGeom>
        </p:spPr>
      </p:pic>
      <p:sp>
        <p:nvSpPr>
          <p:cNvPr id="3" name="Title 2"/>
          <p:cNvSpPr>
            <a:spLocks noGrp="1"/>
          </p:cNvSpPr>
          <p:nvPr>
            <p:ph type="title"/>
          </p:nvPr>
        </p:nvSpPr>
        <p:spPr>
          <a:xfrm>
            <a:off x="987197" y="692696"/>
            <a:ext cx="5544616" cy="914400"/>
          </a:xfrm>
        </p:spPr>
        <p:txBody>
          <a:bodyPr/>
          <a:lstStyle/>
          <a:p>
            <a:pPr algn="ctr"/>
            <a:r>
              <a:rPr lang="en-US" sz="6600" b="1" dirty="0" smtClean="0">
                <a:solidFill>
                  <a:srgbClr val="FF0000"/>
                </a:solidFill>
              </a:rPr>
              <a:t>INCORRECT</a:t>
            </a:r>
            <a:endParaRPr lang="en-US" sz="6600" b="1" dirty="0">
              <a:solidFill>
                <a:srgbClr val="FF0000"/>
              </a:solidFill>
            </a:endParaRPr>
          </a:p>
        </p:txBody>
      </p:sp>
      <p:sp>
        <p:nvSpPr>
          <p:cNvPr id="8" name="Rounded Rectangle 7">
            <a:hlinkClick r:id="" action="ppaction://hlinkshowjump?jump=lastslideviewed"/>
          </p:cNvPr>
          <p:cNvSpPr/>
          <p:nvPr/>
        </p:nvSpPr>
        <p:spPr>
          <a:xfrm>
            <a:off x="2195736" y="3140968"/>
            <a:ext cx="4752528" cy="1368152"/>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4800" b="1" dirty="0" smtClean="0">
                <a:effectLst>
                  <a:outerShdw blurRad="38100" dist="38100" dir="2700000" algn="tl">
                    <a:srgbClr val="000000">
                      <a:alpha val="43137"/>
                    </a:srgbClr>
                  </a:outerShdw>
                </a:effectLst>
              </a:rPr>
              <a:t>TRY AGAIN!</a:t>
            </a:r>
            <a:endParaRPr lang="en-GB" sz="4800" b="1" dirty="0">
              <a:effectLst>
                <a:outerShdw blurRad="38100" dist="38100" dir="2700000" algn="tl">
                  <a:srgbClr val="000000">
                    <a:alpha val="43137"/>
                  </a:srgbClr>
                </a:outerShdw>
              </a:effectLst>
            </a:endParaRPr>
          </a:p>
        </p:txBody>
      </p:sp>
      <p:sp>
        <p:nvSpPr>
          <p:cNvPr id="5" name="Rectangle 4"/>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6" name="Rectangle 5"/>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Rectangle 8"/>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2737094"/>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755576" y="2060848"/>
            <a:ext cx="7632848" cy="2952328"/>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ctr">
              <a:lnSpc>
                <a:spcPct val="110000"/>
              </a:lnSpc>
              <a:buFont typeface="Arial"/>
              <a:buChar char="•"/>
            </a:pPr>
            <a:r>
              <a:rPr lang="en-US" sz="3600" dirty="0" smtClean="0">
                <a:solidFill>
                  <a:schemeClr val="accent6"/>
                </a:solidFill>
              </a:rPr>
              <a:t>In other countries such as Denmark it is </a:t>
            </a:r>
            <a:r>
              <a:rPr lang="en-US" sz="3600" b="1" dirty="0" smtClean="0">
                <a:solidFill>
                  <a:schemeClr val="accent6"/>
                </a:solidFill>
              </a:rPr>
              <a:t>6 a day </a:t>
            </a:r>
            <a:r>
              <a:rPr lang="en-US" sz="3600" dirty="0" smtClean="0">
                <a:solidFill>
                  <a:schemeClr val="accent6"/>
                </a:solidFill>
              </a:rPr>
              <a:t>and in Singapore it is </a:t>
            </a:r>
            <a:r>
              <a:rPr lang="en-US" sz="3600" b="1" dirty="0" smtClean="0">
                <a:solidFill>
                  <a:schemeClr val="accent6"/>
                </a:solidFill>
              </a:rPr>
              <a:t>4 a day. </a:t>
            </a:r>
            <a:r>
              <a:rPr lang="en-US" sz="3600" dirty="0" smtClean="0">
                <a:solidFill>
                  <a:schemeClr val="accent6"/>
                </a:solidFill>
              </a:rPr>
              <a:t>But in the UK it is…</a:t>
            </a:r>
          </a:p>
          <a:p>
            <a:pPr marL="685800" indent="-685800" algn="ctr">
              <a:lnSpc>
                <a:spcPct val="110000"/>
              </a:lnSpc>
              <a:buFont typeface="Arial"/>
              <a:buChar char="•"/>
            </a:pPr>
            <a:r>
              <a:rPr lang="en-US" sz="3600" dirty="0" smtClean="0">
                <a:solidFill>
                  <a:schemeClr val="accent6"/>
                </a:solidFill>
              </a:rPr>
              <a:t>There’s a clue below…</a:t>
            </a:r>
            <a:endParaRPr lang="en-US" sz="3600" dirty="0">
              <a:solidFill>
                <a:schemeClr val="accent6"/>
              </a:solidFill>
            </a:endParaRPr>
          </a:p>
        </p:txBody>
      </p:sp>
      <p:sp>
        <p:nvSpPr>
          <p:cNvPr id="6" name="Right Arrow 5">
            <a:hlinkClick r:id="rId2" action="ppaction://hlinksldjump"/>
          </p:cNvPr>
          <p:cNvSpPr/>
          <p:nvPr/>
        </p:nvSpPr>
        <p:spPr>
          <a:xfrm>
            <a:off x="7956376" y="5877272"/>
            <a:ext cx="720080" cy="504056"/>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Title 2"/>
          <p:cNvSpPr txBox="1">
            <a:spLocks/>
          </p:cNvSpPr>
          <p:nvPr/>
        </p:nvSpPr>
        <p:spPr>
          <a:xfrm>
            <a:off x="987197" y="692696"/>
            <a:ext cx="5544616"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b="1" dirty="0" smtClean="0">
                <a:solidFill>
                  <a:srgbClr val="FF0000"/>
                </a:solidFill>
              </a:rPr>
              <a:t>INCORRECT</a:t>
            </a:r>
            <a:endParaRPr lang="en-US" sz="6600" b="1" dirty="0">
              <a:solidFill>
                <a:srgbClr val="FF0000"/>
              </a:solidFill>
            </a:endParaRPr>
          </a:p>
        </p:txBody>
      </p:sp>
      <p:pic>
        <p:nvPicPr>
          <p:cNvPr id="10" name="Picture 9" descr="AA02635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5792150"/>
            <a:ext cx="592059" cy="589183"/>
          </a:xfrm>
          <a:prstGeom prst="rect">
            <a:avLst/>
          </a:prstGeom>
        </p:spPr>
      </p:pic>
      <p:sp>
        <p:nvSpPr>
          <p:cNvPr id="9" name="Rectangle 8"/>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1" name="Rectangle 10"/>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2" name="Rectangle 11"/>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3" name="Picture 12" descr="cros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7877" y="620688"/>
            <a:ext cx="1136531" cy="1089130"/>
          </a:xfrm>
          <a:prstGeom prst="rect">
            <a:avLst/>
          </a:prstGeom>
        </p:spPr>
      </p:pic>
      <p:pic>
        <p:nvPicPr>
          <p:cNvPr id="14" name="Picture 13" descr="AA02635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1789" y="5792149"/>
            <a:ext cx="592059" cy="589183"/>
          </a:xfrm>
          <a:prstGeom prst="rect">
            <a:avLst/>
          </a:prstGeom>
        </p:spPr>
      </p:pic>
      <p:pic>
        <p:nvPicPr>
          <p:cNvPr id="15" name="Picture 14" descr="AA02635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1909" y="5792151"/>
            <a:ext cx="592059" cy="589183"/>
          </a:xfrm>
          <a:prstGeom prst="rect">
            <a:avLst/>
          </a:prstGeom>
        </p:spPr>
      </p:pic>
      <p:pic>
        <p:nvPicPr>
          <p:cNvPr id="16" name="Picture 15" descr="AA02635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2029" y="5792151"/>
            <a:ext cx="592059" cy="589183"/>
          </a:xfrm>
          <a:prstGeom prst="rect">
            <a:avLst/>
          </a:prstGeom>
        </p:spPr>
      </p:pic>
      <p:pic>
        <p:nvPicPr>
          <p:cNvPr id="17" name="Picture 16" descr="AA026359.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2149" y="5792146"/>
            <a:ext cx="592059" cy="589183"/>
          </a:xfrm>
          <a:prstGeom prst="rect">
            <a:avLst/>
          </a:prstGeom>
        </p:spPr>
      </p:pic>
    </p:spTree>
    <p:extLst>
      <p:ext uri="{BB962C8B-B14F-4D97-AF65-F5344CB8AC3E}">
        <p14:creationId xmlns:p14="http://schemas.microsoft.com/office/powerpoint/2010/main" val="1934475096"/>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30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60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90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755576" y="2204864"/>
            <a:ext cx="7632848" cy="2304256"/>
          </a:xfrm>
          <a:prstGeom prst="rect">
            <a:avLst/>
          </a:prstGeom>
        </p:spPr>
        <p:txBody>
          <a:bodyPr vert="horz" lIns="91440" tIns="45720" rIns="91440" bIns="45720" rtlCol="0" anchor="ctr" anchorCtr="0">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0" indent="-685800" algn="ctr">
              <a:buFont typeface="Arial"/>
              <a:buChar char="•"/>
            </a:pPr>
            <a:r>
              <a:rPr lang="en-US" sz="3600" dirty="0" smtClean="0">
                <a:solidFill>
                  <a:schemeClr val="accent6"/>
                </a:solidFill>
              </a:rPr>
              <a:t>You might think so, the Big Mac has always been labeled as an unhealthy snack but there’s something worse.</a:t>
            </a:r>
          </a:p>
          <a:p>
            <a:pPr marL="685800" indent="-685800" algn="ctr">
              <a:buFont typeface="Arial"/>
              <a:buChar char="•"/>
            </a:pPr>
            <a:r>
              <a:rPr lang="en-US" sz="3600" dirty="0" smtClean="0">
                <a:solidFill>
                  <a:schemeClr val="accent6"/>
                </a:solidFill>
              </a:rPr>
              <a:t>Here’s a clue: It’s liquid.</a:t>
            </a:r>
            <a:endParaRPr lang="en-US" sz="3600" dirty="0">
              <a:solidFill>
                <a:schemeClr val="accent6"/>
              </a:solidFill>
            </a:endParaRPr>
          </a:p>
        </p:txBody>
      </p:sp>
      <p:sp>
        <p:nvSpPr>
          <p:cNvPr id="6" name="Right Arrow 5">
            <a:hlinkClick r:id="rId2" action="ppaction://hlinksldjump"/>
          </p:cNvPr>
          <p:cNvSpPr/>
          <p:nvPr/>
        </p:nvSpPr>
        <p:spPr>
          <a:xfrm>
            <a:off x="7956376" y="5877272"/>
            <a:ext cx="720080" cy="504056"/>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Title 2"/>
          <p:cNvSpPr txBox="1">
            <a:spLocks/>
          </p:cNvSpPr>
          <p:nvPr/>
        </p:nvSpPr>
        <p:spPr>
          <a:xfrm>
            <a:off x="987197" y="692696"/>
            <a:ext cx="5544616"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b="1" dirty="0" smtClean="0">
                <a:solidFill>
                  <a:srgbClr val="FF0000"/>
                </a:solidFill>
              </a:rPr>
              <a:t>INCORRECT</a:t>
            </a:r>
            <a:endParaRPr lang="en-US" sz="6600" b="1" dirty="0">
              <a:solidFill>
                <a:srgbClr val="FF0000"/>
              </a:solidFill>
            </a:endParaRPr>
          </a:p>
        </p:txBody>
      </p:sp>
      <p:sp>
        <p:nvSpPr>
          <p:cNvPr id="9" name="Rectangle 8"/>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1" name="Rectangle 10"/>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2" name="Rectangle 11"/>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3" name="Picture 12" descr="cros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7877" y="620688"/>
            <a:ext cx="1136531" cy="1089130"/>
          </a:xfrm>
          <a:prstGeom prst="rect">
            <a:avLst/>
          </a:prstGeom>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rot="21339095">
            <a:off x="1649498" y="5479113"/>
            <a:ext cx="1055125" cy="835307"/>
          </a:xfrm>
          <a:prstGeom prst="rect">
            <a:avLst/>
          </a:prstGeom>
        </p:spPr>
      </p:pic>
      <p:pic>
        <p:nvPicPr>
          <p:cNvPr id="22" name="Picture 21"/>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rot="257958">
            <a:off x="3599085" y="5479113"/>
            <a:ext cx="1055125" cy="835307"/>
          </a:xfrm>
          <a:prstGeom prst="rect">
            <a:avLst/>
          </a:prstGeom>
        </p:spPr>
      </p:pic>
      <p:pic>
        <p:nvPicPr>
          <p:cNvPr id="23" name="Picture 2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rot="257958">
            <a:off x="5615309" y="5479112"/>
            <a:ext cx="1055125" cy="835307"/>
          </a:xfrm>
          <a:prstGeom prst="rect">
            <a:avLst/>
          </a:prstGeom>
        </p:spPr>
      </p:pic>
    </p:spTree>
    <p:extLst>
      <p:ext uri="{BB962C8B-B14F-4D97-AF65-F5344CB8AC3E}">
        <p14:creationId xmlns:p14="http://schemas.microsoft.com/office/powerpoint/2010/main" val="2041626759"/>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upils\2009Data\09hollowayb\Documents\Get up Get moving - Ben Holloway\Activity 1\logo\heart-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7015" y="212643"/>
            <a:ext cx="1220310" cy="127872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32337" y="482676"/>
            <a:ext cx="1887206" cy="165618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tx1"/>
              </a:solidFill>
              <a:effectLst>
                <a:outerShdw blurRad="50800" dist="40000" dir="5400000" algn="tl" rotWithShape="0">
                  <a:srgbClr val="000000">
                    <a:shade val="5000"/>
                    <a:satMod val="120000"/>
                    <a:alpha val="33000"/>
                  </a:srgbClr>
                </a:outerShdw>
              </a:effectLst>
            </a:endParaRPr>
          </a:p>
        </p:txBody>
      </p:sp>
      <p:sp>
        <p:nvSpPr>
          <p:cNvPr id="13" name="Rectangle 12"/>
          <p:cNvSpPr/>
          <p:nvPr/>
        </p:nvSpPr>
        <p:spPr>
          <a:xfrm>
            <a:off x="432335" y="4671972"/>
            <a:ext cx="1887208" cy="165618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4" name="Rectangle 13"/>
          <p:cNvSpPr/>
          <p:nvPr/>
        </p:nvSpPr>
        <p:spPr>
          <a:xfrm>
            <a:off x="432335" y="2559879"/>
            <a:ext cx="1887206" cy="16612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p:cNvSpPr txBox="1"/>
          <p:nvPr/>
        </p:nvSpPr>
        <p:spPr>
          <a:xfrm>
            <a:off x="683568" y="482676"/>
            <a:ext cx="1872208" cy="369332"/>
          </a:xfrm>
          <a:prstGeom prst="rect">
            <a:avLst/>
          </a:prstGeom>
          <a:noFill/>
        </p:spPr>
        <p:txBody>
          <a:bodyPr wrap="square" rtlCol="0">
            <a:spAutoFit/>
          </a:bodyPr>
          <a:lstStyle/>
          <a:p>
            <a:endParaRPr lang="en-GB" dirty="0"/>
          </a:p>
        </p:txBody>
      </p:sp>
      <p:sp>
        <p:nvSpPr>
          <p:cNvPr id="4" name="Rectangle 3"/>
          <p:cNvSpPr/>
          <p:nvPr/>
        </p:nvSpPr>
        <p:spPr>
          <a:xfrm>
            <a:off x="675680" y="756770"/>
            <a:ext cx="1400519" cy="1107996"/>
          </a:xfrm>
          <a:prstGeom prst="rect">
            <a:avLst/>
          </a:prstGeom>
          <a:noFill/>
        </p:spPr>
        <p:txBody>
          <a:bodyPr wrap="none" lIns="91440" tIns="45720" rIns="91440" bIns="45720">
            <a:spAutoFit/>
          </a:bodyPr>
          <a:lstStyle/>
          <a:p>
            <a:pPr algn="ctr"/>
            <a:r>
              <a:rPr lang="en-US" sz="66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0-1</a:t>
            </a:r>
            <a:endParaRPr lang="en-US" sz="6600" b="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6" name="Rectangle 15"/>
          <p:cNvSpPr/>
          <p:nvPr/>
        </p:nvSpPr>
        <p:spPr>
          <a:xfrm>
            <a:off x="675678" y="2836485"/>
            <a:ext cx="1400519" cy="1107996"/>
          </a:xfrm>
          <a:prstGeom prst="rect">
            <a:avLst/>
          </a:prstGeom>
          <a:noFill/>
        </p:spPr>
        <p:txBody>
          <a:bodyPr wrap="none" lIns="91440" tIns="45720" rIns="91440" bIns="45720">
            <a:spAutoFit/>
          </a:bodyPr>
          <a:lstStyle/>
          <a:p>
            <a:pPr algn="ctr"/>
            <a:r>
              <a:rPr lang="en-US" sz="66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2-4</a:t>
            </a:r>
            <a:endParaRPr lang="en-US" sz="6600" b="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Rectangle 16"/>
          <p:cNvSpPr/>
          <p:nvPr/>
        </p:nvSpPr>
        <p:spPr>
          <a:xfrm>
            <a:off x="675679" y="4946065"/>
            <a:ext cx="1400519" cy="1107996"/>
          </a:xfrm>
          <a:prstGeom prst="rect">
            <a:avLst/>
          </a:prstGeom>
          <a:noFill/>
        </p:spPr>
        <p:txBody>
          <a:bodyPr wrap="none" lIns="91440" tIns="45720" rIns="91440" bIns="45720">
            <a:spAutoFit/>
          </a:bodyPr>
          <a:lstStyle/>
          <a:p>
            <a:pPr algn="ctr"/>
            <a:r>
              <a:rPr lang="en-US" sz="66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5-</a:t>
            </a:r>
            <a:r>
              <a:rPr lang="en-US" sz="6600" b="1" dirty="0">
                <a:ln w="18415" cmpd="sng">
                  <a:solidFill>
                    <a:srgbClr val="FFFFFF"/>
                  </a:solidFill>
                  <a:prstDash val="solid"/>
                </a:ln>
                <a:solidFill>
                  <a:srgbClr val="FFFFFF"/>
                </a:solidFill>
                <a:effectLst>
                  <a:outerShdw blurRad="63500" dir="3600000" algn="tl" rotWithShape="0">
                    <a:srgbClr val="000000">
                      <a:alpha val="70000"/>
                    </a:srgbClr>
                  </a:outerShdw>
                </a:effectLst>
              </a:rPr>
              <a:t>7</a:t>
            </a:r>
            <a:endParaRPr lang="en-US" sz="6600" b="1"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Rectangle 17"/>
          <p:cNvSpPr/>
          <p:nvPr/>
        </p:nvSpPr>
        <p:spPr>
          <a:xfrm>
            <a:off x="2843807" y="4671972"/>
            <a:ext cx="2555508" cy="646331"/>
          </a:xfrm>
          <a:prstGeom prst="rect">
            <a:avLst/>
          </a:prstGeom>
          <a:noFill/>
        </p:spPr>
        <p:txBody>
          <a:bodyPr wrap="none" lIns="91440" tIns="45720" rIns="91440" bIns="45720">
            <a:spAutoFit/>
          </a:bodyPr>
          <a:lstStyle/>
          <a:p>
            <a:r>
              <a:rPr lang="en-US" sz="36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AMAZING</a:t>
            </a:r>
          </a:p>
        </p:txBody>
      </p:sp>
      <p:sp>
        <p:nvSpPr>
          <p:cNvPr id="19" name="Rectangle 18"/>
          <p:cNvSpPr/>
          <p:nvPr/>
        </p:nvSpPr>
        <p:spPr>
          <a:xfrm>
            <a:off x="2843807" y="2559879"/>
            <a:ext cx="3630161" cy="646331"/>
          </a:xfrm>
          <a:prstGeom prst="rect">
            <a:avLst/>
          </a:prstGeom>
          <a:noFill/>
        </p:spPr>
        <p:txBody>
          <a:bodyPr wrap="none" lIns="91440" tIns="45720" rIns="91440" bIns="45720">
            <a:spAutoFit/>
          </a:bodyPr>
          <a:lstStyle/>
          <a:p>
            <a:r>
              <a:rPr lang="en-US" sz="36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NOT TOO BAD</a:t>
            </a:r>
          </a:p>
        </p:txBody>
      </p:sp>
      <p:sp>
        <p:nvSpPr>
          <p:cNvPr id="20" name="Rectangle 19"/>
          <p:cNvSpPr/>
          <p:nvPr/>
        </p:nvSpPr>
        <p:spPr>
          <a:xfrm>
            <a:off x="2843807" y="482676"/>
            <a:ext cx="2488182" cy="646331"/>
          </a:xfrm>
          <a:prstGeom prst="rect">
            <a:avLst/>
          </a:prstGeom>
          <a:noFill/>
        </p:spPr>
        <p:txBody>
          <a:bodyPr wrap="none" lIns="91440" tIns="45720" rIns="91440" bIns="45720">
            <a:spAutoFit/>
          </a:bodyPr>
          <a:lstStyle/>
          <a:p>
            <a:r>
              <a:rPr lang="en-US" sz="36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TERRIBLE</a:t>
            </a:r>
          </a:p>
        </p:txBody>
      </p:sp>
      <p:sp>
        <p:nvSpPr>
          <p:cNvPr id="6" name="TextBox 5"/>
          <p:cNvSpPr txBox="1"/>
          <p:nvPr/>
        </p:nvSpPr>
        <p:spPr>
          <a:xfrm>
            <a:off x="2843806" y="1215530"/>
            <a:ext cx="4176465" cy="923330"/>
          </a:xfrm>
          <a:prstGeom prst="rect">
            <a:avLst/>
          </a:prstGeom>
          <a:noFill/>
        </p:spPr>
        <p:txBody>
          <a:bodyPr wrap="square" rtlCol="0">
            <a:spAutoFit/>
          </a:bodyPr>
          <a:lstStyle/>
          <a:p>
            <a:r>
              <a:rPr lang="en-GB" dirty="0" smtClean="0"/>
              <a:t>You really need to brush up on your health knowledge.  If you don’t you’ll put on weight and this can cause </a:t>
            </a:r>
            <a:r>
              <a:rPr lang="en-GB" b="1" dirty="0" smtClean="0"/>
              <a:t>early death.</a:t>
            </a:r>
            <a:endParaRPr lang="en-GB" b="1" dirty="0"/>
          </a:p>
        </p:txBody>
      </p:sp>
      <p:sp>
        <p:nvSpPr>
          <p:cNvPr id="21" name="TextBox 20"/>
          <p:cNvSpPr txBox="1"/>
          <p:nvPr/>
        </p:nvSpPr>
        <p:spPr>
          <a:xfrm>
            <a:off x="2843804" y="3297758"/>
            <a:ext cx="4176465" cy="923330"/>
          </a:xfrm>
          <a:prstGeom prst="rect">
            <a:avLst/>
          </a:prstGeom>
          <a:noFill/>
        </p:spPr>
        <p:txBody>
          <a:bodyPr wrap="square" rtlCol="0">
            <a:spAutoFit/>
          </a:bodyPr>
          <a:lstStyle/>
          <a:p>
            <a:r>
              <a:rPr lang="en-GB" dirty="0" smtClean="0"/>
              <a:t>Your result wasn’t not good or bad. Just try and learn more about what you eat and how you can improve your diet and health.</a:t>
            </a:r>
            <a:endParaRPr lang="en-GB" dirty="0"/>
          </a:p>
        </p:txBody>
      </p:sp>
      <p:sp>
        <p:nvSpPr>
          <p:cNvPr id="22" name="TextBox 21"/>
          <p:cNvSpPr txBox="1"/>
          <p:nvPr/>
        </p:nvSpPr>
        <p:spPr>
          <a:xfrm>
            <a:off x="2843807" y="5404825"/>
            <a:ext cx="4176465" cy="923330"/>
          </a:xfrm>
          <a:prstGeom prst="rect">
            <a:avLst/>
          </a:prstGeom>
          <a:noFill/>
        </p:spPr>
        <p:txBody>
          <a:bodyPr wrap="square" rtlCol="0">
            <a:spAutoFit/>
          </a:bodyPr>
          <a:lstStyle/>
          <a:p>
            <a:r>
              <a:rPr lang="en-GB" dirty="0" smtClean="0"/>
              <a:t>You really know everything there is to know. Just remember to keep counting those calories and exercising.</a:t>
            </a:r>
            <a:endParaRPr lang="en-GB" dirty="0"/>
          </a:p>
        </p:txBody>
      </p:sp>
      <p:sp>
        <p:nvSpPr>
          <p:cNvPr id="7" name="TextBox 6"/>
          <p:cNvSpPr txBox="1"/>
          <p:nvPr/>
        </p:nvSpPr>
        <p:spPr>
          <a:xfrm>
            <a:off x="8035622" y="2046234"/>
            <a:ext cx="352802" cy="3046988"/>
          </a:xfrm>
          <a:prstGeom prst="rect">
            <a:avLst/>
          </a:prstGeom>
          <a:noFill/>
        </p:spPr>
        <p:txBody>
          <a:bodyPr wrap="square" rtlCol="0">
            <a:spAutoFit/>
          </a:bodyPr>
          <a:lstStyle/>
          <a:p>
            <a:r>
              <a:rPr lang="en-GB" sz="2400" dirty="0" smtClean="0">
                <a:effectLst>
                  <a:outerShdw blurRad="38100" dist="38100" dir="2700000" algn="tl">
                    <a:srgbClr val="000000">
                      <a:alpha val="43137"/>
                    </a:srgbClr>
                  </a:outerShdw>
                </a:effectLst>
              </a:rPr>
              <a:t>TALLY UP</a:t>
            </a:r>
            <a:endParaRPr lang="en-GB" sz="2400" dirty="0">
              <a:effectLst>
                <a:outerShdw blurRad="38100" dist="38100" dir="2700000" algn="tl">
                  <a:srgbClr val="000000">
                    <a:alpha val="43137"/>
                  </a:srgbClr>
                </a:outerShdw>
              </a:effectLst>
            </a:endParaRPr>
          </a:p>
        </p:txBody>
      </p:sp>
      <p:sp>
        <p:nvSpPr>
          <p:cNvPr id="23" name="Right Arrow 22">
            <a:hlinkClick r:id="rId3" action="ppaction://hlinksldjump"/>
          </p:cNvPr>
          <p:cNvSpPr/>
          <p:nvPr/>
        </p:nvSpPr>
        <p:spPr>
          <a:xfrm>
            <a:off x="7956376" y="5877272"/>
            <a:ext cx="720080" cy="504056"/>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621345"/>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52"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Scale>
                                      <p:cBhvr>
                                        <p:cTn id="14"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0"/>
                                        </p:tgtEl>
                                        <p:attrNameLst>
                                          <p:attrName>ppt_x</p:attrName>
                                          <p:attrName>ppt_y</p:attrName>
                                        </p:attrNameLst>
                                      </p:cBhvr>
                                    </p:animMotion>
                                    <p:animEffect transition="in" filter="fade">
                                      <p:cBhvr>
                                        <p:cTn id="16" dur="1000"/>
                                        <p:tgtEl>
                                          <p:spTgt spid="20"/>
                                        </p:tgtEl>
                                      </p:cBhvr>
                                    </p:animEffect>
                                  </p:childTnLst>
                                </p:cTn>
                              </p:par>
                              <p:par>
                                <p:cTn id="17" presetID="5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Scale>
                                      <p:cBhvr>
                                        <p:cTn id="19"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6"/>
                                        </p:tgtEl>
                                        <p:attrNameLst>
                                          <p:attrName>ppt_x</p:attrName>
                                          <p:attrName>ppt_y</p:attrName>
                                        </p:attrNameLst>
                                      </p:cBhvr>
                                    </p:animMotion>
                                    <p:animEffect transition="in" filter="fade">
                                      <p:cBhvr>
                                        <p:cTn id="21" dur="1000"/>
                                        <p:tgtEl>
                                          <p:spTgt spid="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000"/>
                            </p:stCondLst>
                            <p:childTnLst>
                              <p:par>
                                <p:cTn id="30" presetID="52"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Scale>
                                      <p:cBhvr>
                                        <p:cTn id="32"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9"/>
                                        </p:tgtEl>
                                        <p:attrNameLst>
                                          <p:attrName>ppt_x</p:attrName>
                                          <p:attrName>ppt_y</p:attrName>
                                        </p:attrNameLst>
                                      </p:cBhvr>
                                    </p:animMotion>
                                    <p:animEffect transition="in" filter="fade">
                                      <p:cBhvr>
                                        <p:cTn id="34" dur="1000"/>
                                        <p:tgtEl>
                                          <p:spTgt spid="19"/>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Scale>
                                      <p:cBhvr>
                                        <p:cTn id="37"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21"/>
                                        </p:tgtEl>
                                        <p:attrNameLst>
                                          <p:attrName>ppt_x</p:attrName>
                                          <p:attrName>ppt_y</p:attrName>
                                        </p:attrNameLst>
                                      </p:cBhvr>
                                    </p:animMotion>
                                    <p:animEffect transition="in" filter="fade">
                                      <p:cBhvr>
                                        <p:cTn id="39" dur="1000"/>
                                        <p:tgtEl>
                                          <p:spTgt spid="21"/>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3500"/>
                            </p:stCondLst>
                            <p:childTnLst>
                              <p:par>
                                <p:cTn id="48" presetID="52" presetClass="entr" presetSubtype="0"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Scale>
                                      <p:cBhvr>
                                        <p:cTn id="50"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8"/>
                                        </p:tgtEl>
                                        <p:attrNameLst>
                                          <p:attrName>ppt_x</p:attrName>
                                          <p:attrName>ppt_y</p:attrName>
                                        </p:attrNameLst>
                                      </p:cBhvr>
                                    </p:animMotion>
                                    <p:animEffect transition="in" filter="fade">
                                      <p:cBhvr>
                                        <p:cTn id="52" dur="1000"/>
                                        <p:tgtEl>
                                          <p:spTgt spid="18"/>
                                        </p:tgtEl>
                                      </p:cBhvr>
                                    </p:animEffect>
                                  </p:childTnLst>
                                </p:cTn>
                              </p:par>
                              <p:par>
                                <p:cTn id="53" presetID="52"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Scale>
                                      <p:cBhvr>
                                        <p:cTn id="55"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22"/>
                                        </p:tgtEl>
                                        <p:attrNameLst>
                                          <p:attrName>ppt_x</p:attrName>
                                          <p:attrName>ppt_y</p:attrName>
                                        </p:attrNameLst>
                                      </p:cBhvr>
                                    </p:animMotion>
                                    <p:animEffect transition="in" filter="fade">
                                      <p:cBhvr>
                                        <p:cTn id="57" dur="1000"/>
                                        <p:tgtEl>
                                          <p:spTgt spid="22"/>
                                        </p:tgtEl>
                                      </p:cBhvr>
                                    </p:animEffect>
                                  </p:childTnLst>
                                </p:cTn>
                              </p:par>
                            </p:childTnLst>
                          </p:cTn>
                        </p:par>
                        <p:par>
                          <p:cTn id="58" fill="hold">
                            <p:stCondLst>
                              <p:cond delay="4500"/>
                            </p:stCondLst>
                            <p:childTnLst>
                              <p:par>
                                <p:cTn id="59" presetID="18" presetClass="entr" presetSubtype="12" fill="hold" grpId="0" nodeType="afterEffect">
                                  <p:stCondLst>
                                    <p:cond delay="1000"/>
                                  </p:stCondLst>
                                  <p:childTnLst>
                                    <p:set>
                                      <p:cBhvr>
                                        <p:cTn id="60" dur="1" fill="hold">
                                          <p:stCondLst>
                                            <p:cond delay="0"/>
                                          </p:stCondLst>
                                        </p:cTn>
                                        <p:tgtEl>
                                          <p:spTgt spid="23"/>
                                        </p:tgtEl>
                                        <p:attrNameLst>
                                          <p:attrName>style.visibility</p:attrName>
                                        </p:attrNameLst>
                                      </p:cBhvr>
                                      <p:to>
                                        <p:strVal val="visible"/>
                                      </p:to>
                                    </p:set>
                                    <p:animEffect transition="in" filter="strips(downLeft)">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4" grpId="0"/>
      <p:bldP spid="16" grpId="0"/>
      <p:bldP spid="17" grpId="0"/>
      <p:bldP spid="18" grpId="0"/>
      <p:bldP spid="19" grpId="0"/>
      <p:bldP spid="20" grpId="0"/>
      <p:bldP spid="6" grpId="0"/>
      <p:bldP spid="21" grpId="0"/>
      <p:bldP spid="22" grpId="0"/>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1560" y="908720"/>
            <a:ext cx="7992888" cy="720080"/>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6000" spc="150" dirty="0" smtClean="0">
                <a:ln w="11430"/>
                <a:solidFill>
                  <a:srgbClr val="F8F8F8"/>
                </a:solidFill>
                <a:effectLst/>
                <a:latin typeface="Gill Sans MT" pitchFamily="34" charset="0"/>
              </a:rPr>
              <a:t>WANT MORE?</a:t>
            </a:r>
            <a:endParaRPr lang="en-GB" sz="6000" spc="150" dirty="0">
              <a:ln w="11430"/>
              <a:solidFill>
                <a:srgbClr val="F8F8F8"/>
              </a:solidFill>
              <a:effectLst/>
              <a:latin typeface="Gill Sans MT" pitchFamily="34" charset="0"/>
            </a:endParaRPr>
          </a:p>
        </p:txBody>
      </p:sp>
      <p:sp>
        <p:nvSpPr>
          <p:cNvPr id="6" name="Rounded Rectangle 5">
            <a:hlinkClick r:id="rId3"/>
          </p:cNvPr>
          <p:cNvSpPr/>
          <p:nvPr/>
        </p:nvSpPr>
        <p:spPr>
          <a:xfrm>
            <a:off x="2195736" y="2348880"/>
            <a:ext cx="4896544" cy="864096"/>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500" b="1" dirty="0" smtClean="0">
                <a:effectLst>
                  <a:outerShdw blurRad="38100" dist="38100" dir="2700000" algn="tl">
                    <a:srgbClr val="000000">
                      <a:alpha val="43137"/>
                    </a:srgbClr>
                  </a:outerShdw>
                </a:effectLst>
              </a:rPr>
              <a:t>BMI Calculator</a:t>
            </a:r>
            <a:endParaRPr lang="en-GB" sz="3500" b="1" dirty="0">
              <a:effectLst>
                <a:outerShdw blurRad="38100" dist="38100" dir="2700000" algn="tl">
                  <a:srgbClr val="000000">
                    <a:alpha val="43137"/>
                  </a:srgbClr>
                </a:outerShdw>
              </a:effectLst>
            </a:endParaRPr>
          </a:p>
        </p:txBody>
      </p:sp>
      <p:sp>
        <p:nvSpPr>
          <p:cNvPr id="7" name="Rounded Rectangle 6">
            <a:hlinkClick r:id="rId4"/>
          </p:cNvPr>
          <p:cNvSpPr/>
          <p:nvPr/>
        </p:nvSpPr>
        <p:spPr>
          <a:xfrm>
            <a:off x="2195736" y="3573016"/>
            <a:ext cx="4896544" cy="864096"/>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500" b="1" dirty="0" smtClean="0">
                <a:effectLst>
                  <a:outerShdw blurRad="38100" dist="38100" dir="2700000" algn="tl">
                    <a:srgbClr val="000000">
                      <a:alpha val="43137"/>
                    </a:srgbClr>
                  </a:outerShdw>
                </a:effectLst>
              </a:rPr>
              <a:t>Workout Planner</a:t>
            </a:r>
            <a:endParaRPr lang="en-GB" sz="3500" b="1" dirty="0">
              <a:effectLst>
                <a:outerShdw blurRad="38100" dist="38100" dir="2700000" algn="tl">
                  <a:srgbClr val="000000">
                    <a:alpha val="43137"/>
                  </a:srgbClr>
                </a:outerShdw>
              </a:effectLst>
            </a:endParaRPr>
          </a:p>
        </p:txBody>
      </p:sp>
      <p:sp>
        <p:nvSpPr>
          <p:cNvPr id="9" name="Rounded Rectangle 8">
            <a:hlinkClick r:id="rId5"/>
          </p:cNvPr>
          <p:cNvSpPr/>
          <p:nvPr/>
        </p:nvSpPr>
        <p:spPr>
          <a:xfrm>
            <a:off x="2195736" y="4797152"/>
            <a:ext cx="4896544" cy="864096"/>
          </a:xfrm>
          <a:prstGeom prst="roundRect">
            <a:avLst>
              <a:gd name="adj"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500" b="1" dirty="0" smtClean="0">
                <a:effectLst>
                  <a:outerShdw blurRad="38100" dist="38100" dir="2700000" algn="tl">
                    <a:srgbClr val="000000">
                      <a:alpha val="43137"/>
                    </a:srgbClr>
                  </a:outerShdw>
                </a:effectLst>
              </a:rPr>
              <a:t>Calories in Food</a:t>
            </a:r>
            <a:endParaRPr lang="en-GB" sz="3500" b="1" dirty="0">
              <a:effectLst>
                <a:outerShdw blurRad="38100" dist="38100" dir="2700000" algn="tl">
                  <a:srgbClr val="000000">
                    <a:alpha val="43137"/>
                  </a:srgbClr>
                </a:outerShdw>
              </a:effectLst>
            </a:endParaRPr>
          </a:p>
        </p:txBody>
      </p:sp>
      <p:sp>
        <p:nvSpPr>
          <p:cNvPr id="8" name="Rectangle 7"/>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1" name="Rectangle 10"/>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2" name="Rectangle 11"/>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ight Arrow 12">
            <a:hlinkClick r:id="rId6" action="ppaction://hlinksldjump"/>
          </p:cNvPr>
          <p:cNvSpPr/>
          <p:nvPr/>
        </p:nvSpPr>
        <p:spPr>
          <a:xfrm>
            <a:off x="7668344" y="5949280"/>
            <a:ext cx="1152128" cy="648072"/>
          </a:xfrm>
          <a:prstGeom prst="rightArrow">
            <a:avLst>
              <a:gd name="adj1" fmla="val 55444"/>
              <a:gd name="adj2" fmla="val 5544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t>Or Skip</a:t>
            </a:r>
            <a:endParaRPr lang="en-US" sz="1400" dirty="0"/>
          </a:p>
        </p:txBody>
      </p:sp>
    </p:spTree>
    <p:extLst>
      <p:ext uri="{BB962C8B-B14F-4D97-AF65-F5344CB8AC3E}">
        <p14:creationId xmlns:p14="http://schemas.microsoft.com/office/powerpoint/2010/main" val="2537649805"/>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400"/>
                            </p:stCondLst>
                            <p:childTnLst>
                              <p:par>
                                <p:cTn id="12" presetID="37"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900" decel="100000" fill="hold"/>
                                        <p:tgtEl>
                                          <p:spTgt spid="7"/>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8" fill="hold">
                            <p:stCondLst>
                              <p:cond delay="2400"/>
                            </p:stCondLst>
                            <p:childTnLst>
                              <p:par>
                                <p:cTn id="19" presetID="37" presetClass="entr" presetSubtype="0" fill="hold" grpId="0" nodeType="afterEffect">
                                  <p:stCondLst>
                                    <p:cond delay="4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900" decel="100000" fill="hold"/>
                                        <p:tgtEl>
                                          <p:spTgt spid="9"/>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25" fill="hold">
                            <p:stCondLst>
                              <p:cond delay="3800"/>
                            </p:stCondLst>
                            <p:childTnLst>
                              <p:par>
                                <p:cTn id="26" presetID="18" presetClass="entr" presetSubtype="12"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trips(down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1800" y="2420888"/>
            <a:ext cx="4536504" cy="19442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 name="Title 1"/>
          <p:cNvSpPr txBox="1">
            <a:spLocks/>
          </p:cNvSpPr>
          <p:nvPr/>
        </p:nvSpPr>
        <p:spPr>
          <a:xfrm>
            <a:off x="827584" y="548680"/>
            <a:ext cx="504056" cy="5543725"/>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000" b="1" spc="150" dirty="0" smtClean="0">
                <a:ln w="11430"/>
                <a:solidFill>
                  <a:srgbClr val="F8F8F8"/>
                </a:solidFill>
                <a:effectLst>
                  <a:outerShdw blurRad="50800" dist="38100" dir="2700000" algn="tl" rotWithShape="0">
                    <a:prstClr val="black">
                      <a:alpha val="40000"/>
                    </a:prstClr>
                  </a:outerShdw>
                </a:effectLst>
                <a:latin typeface="Gill Sans MT" pitchFamily="34" charset="0"/>
              </a:rPr>
              <a:t>THANK</a:t>
            </a:r>
            <a:r>
              <a:rPr lang="en-GB" sz="2800" b="1" spc="150" dirty="0" smtClean="0">
                <a:ln w="11430"/>
                <a:solidFill>
                  <a:srgbClr val="F8F8F8"/>
                </a:solidFill>
                <a:effectLst>
                  <a:outerShdw blurRad="50800" dist="38100" dir="2700000" algn="tl" rotWithShape="0">
                    <a:prstClr val="black">
                      <a:alpha val="40000"/>
                    </a:prstClr>
                  </a:outerShdw>
                </a:effectLst>
                <a:latin typeface="Gill Sans MT" pitchFamily="34" charset="0"/>
              </a:rPr>
              <a:t> </a:t>
            </a:r>
            <a:r>
              <a:rPr lang="en-GB" sz="4000" b="1" spc="150" dirty="0" smtClean="0">
                <a:ln w="11430"/>
                <a:solidFill>
                  <a:srgbClr val="F8F8F8"/>
                </a:solidFill>
                <a:effectLst>
                  <a:outerShdw blurRad="50800" dist="38100" dir="2700000" algn="tl" rotWithShape="0">
                    <a:prstClr val="black">
                      <a:alpha val="40000"/>
                    </a:prstClr>
                  </a:outerShdw>
                </a:effectLst>
                <a:latin typeface="Gill Sans MT" pitchFamily="34" charset="0"/>
              </a:rPr>
              <a:t>YOU</a:t>
            </a:r>
          </a:p>
        </p:txBody>
      </p:sp>
      <p:sp>
        <p:nvSpPr>
          <p:cNvPr id="6" name="Rounded Rectangle 5">
            <a:hlinkClick r:id="rId3" action="ppaction://hlinksldjump"/>
          </p:cNvPr>
          <p:cNvSpPr/>
          <p:nvPr/>
        </p:nvSpPr>
        <p:spPr>
          <a:xfrm>
            <a:off x="2787621" y="692696"/>
            <a:ext cx="4536504" cy="1152128"/>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lnSpc>
                <a:spcPct val="70000"/>
              </a:lnSpc>
            </a:pPr>
            <a:r>
              <a:rPr lang="en-GB" sz="4400" b="1" dirty="0" smtClean="0">
                <a:effectLst>
                  <a:outerShdw blurRad="38100" dist="38100" dir="2700000" algn="tl">
                    <a:srgbClr val="000000">
                      <a:alpha val="43137"/>
                    </a:srgbClr>
                  </a:outerShdw>
                </a:effectLst>
              </a:rPr>
              <a:t>Submit Score</a:t>
            </a:r>
            <a:endParaRPr lang="en-GB" sz="4400" b="1" dirty="0">
              <a:effectLst>
                <a:outerShdw blurRad="38100" dist="38100" dir="2700000" algn="tl">
                  <a:srgbClr val="000000">
                    <a:alpha val="43137"/>
                  </a:srgbClr>
                </a:outerShdw>
              </a:effectLst>
            </a:endParaRPr>
          </a:p>
        </p:txBody>
      </p:sp>
      <p:sp>
        <p:nvSpPr>
          <p:cNvPr id="5" name="Rectangle 4"/>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7" name="Rectangle 6"/>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8" name="Rectangle 7"/>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ounded Rectangle 10">
            <a:hlinkClick r:id="rId4" action="ppaction://hlinksldjump"/>
          </p:cNvPr>
          <p:cNvSpPr/>
          <p:nvPr/>
        </p:nvSpPr>
        <p:spPr>
          <a:xfrm>
            <a:off x="2771800" y="4941168"/>
            <a:ext cx="4536504" cy="1152128"/>
          </a:xfrm>
          <a:prstGeom prst="roundRect">
            <a:avLst>
              <a:gd name="adj" fmla="val 5000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4000" b="1" dirty="0" smtClean="0">
                <a:effectLst>
                  <a:outerShdw blurRad="38100" dist="38100" dir="2700000" algn="tl">
                    <a:srgbClr val="000000">
                      <a:alpha val="43137"/>
                    </a:srgbClr>
                  </a:outerShdw>
                </a:effectLst>
              </a:rPr>
              <a:t>PLAY AGAIN</a:t>
            </a:r>
            <a:endParaRPr lang="en-GB" sz="4000" b="1" dirty="0">
              <a:effectLst>
                <a:outerShdw blurRad="38100" dist="38100" dir="2700000" algn="tl">
                  <a:srgbClr val="000000">
                    <a:alpha val="43137"/>
                  </a:srgbClr>
                </a:outerShdw>
              </a:effectLst>
            </a:endParaRPr>
          </a:p>
        </p:txBody>
      </p:sp>
      <p:sp>
        <p:nvSpPr>
          <p:cNvPr id="2" name="TextBox 1"/>
          <p:cNvSpPr txBox="1"/>
          <p:nvPr/>
        </p:nvSpPr>
        <p:spPr>
          <a:xfrm>
            <a:off x="3059832" y="2564904"/>
            <a:ext cx="2304256" cy="1569660"/>
          </a:xfrm>
          <a:prstGeom prst="rect">
            <a:avLst/>
          </a:prstGeom>
          <a:noFill/>
        </p:spPr>
        <p:txBody>
          <a:bodyPr wrap="square" rtlCol="0">
            <a:spAutoFit/>
          </a:bodyPr>
          <a:lstStyle/>
          <a:p>
            <a:r>
              <a:rPr lang="en-US" sz="2400" dirty="0" smtClean="0">
                <a:effectLst>
                  <a:outerShdw blurRad="50800" dist="38100" dir="2700000" algn="tl" rotWithShape="0">
                    <a:prstClr val="black">
                      <a:alpha val="40000"/>
                    </a:prstClr>
                  </a:outerShdw>
                </a:effectLst>
              </a:rPr>
              <a:t>Scan this QR code to submit your score on your mobile</a:t>
            </a:r>
            <a:endParaRPr lang="en-US" sz="2400" dirty="0">
              <a:effectLst>
                <a:outerShdw blurRad="50800" dist="38100" dir="2700000" algn="tl" rotWithShape="0">
                  <a:prstClr val="black">
                    <a:alpha val="40000"/>
                  </a:prstClr>
                </a:outerShdw>
              </a:effectLst>
            </a:endParaRPr>
          </a:p>
        </p:txBody>
      </p:sp>
      <p:sp>
        <p:nvSpPr>
          <p:cNvPr id="12" name="Right Arrow 11">
            <a:hlinkClick r:id="rId3" action="ppaction://hlinksldjump"/>
          </p:cNvPr>
          <p:cNvSpPr/>
          <p:nvPr/>
        </p:nvSpPr>
        <p:spPr>
          <a:xfrm>
            <a:off x="7668344" y="5949280"/>
            <a:ext cx="1152128" cy="648072"/>
          </a:xfrm>
          <a:prstGeom prst="rightArrow">
            <a:avLst>
              <a:gd name="adj1" fmla="val 55444"/>
              <a:gd name="adj2" fmla="val 5544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t>Or Skip</a:t>
            </a:r>
            <a:endParaRPr lang="en-US" sz="1400" dirty="0"/>
          </a:p>
        </p:txBody>
      </p:sp>
      <p:pic>
        <p:nvPicPr>
          <p:cNvPr id="9" name="Picture 8"/>
          <p:cNvPicPr>
            <a:picLocks noChangeAspect="1"/>
          </p:cNvPicPr>
          <p:nvPr/>
        </p:nvPicPr>
        <p:blipFill>
          <a:blip r:embed="rId5"/>
          <a:stretch>
            <a:fillRect/>
          </a:stretch>
        </p:blipFill>
        <p:spPr>
          <a:xfrm>
            <a:off x="5508104" y="2564904"/>
            <a:ext cx="1659632" cy="1659632"/>
          </a:xfrm>
          <a:prstGeom prst="rect">
            <a:avLst/>
          </a:prstGeom>
        </p:spPr>
      </p:pic>
    </p:spTree>
    <p:extLst>
      <p:ext uri="{BB962C8B-B14F-4D97-AF65-F5344CB8AC3E}">
        <p14:creationId xmlns:p14="http://schemas.microsoft.com/office/powerpoint/2010/main" val="3793082240"/>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900" decel="100000" fill="hold"/>
                                        <p:tgtEl>
                                          <p:spTgt spid="11"/>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1"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900" decel="100000" fill="hold"/>
                                        <p:tgtEl>
                                          <p:spTgt spid="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5" presetID="37" presetClass="entr" presetSubtype="0" fill="hold" grpId="1"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900" decel="100000" fill="hold"/>
                                        <p:tgtEl>
                                          <p:spTgt spid="2"/>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31" presetID="37"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900" decel="100000" fill="hold"/>
                                        <p:tgtEl>
                                          <p:spTgt spid="9"/>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37" fill="hold">
                            <p:stCondLst>
                              <p:cond delay="3000"/>
                            </p:stCondLst>
                            <p:childTnLst>
                              <p:par>
                                <p:cTn id="38" presetID="18" presetClass="entr" presetSubtype="12"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strips(downLeft)">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6" grpId="0" animBg="1"/>
      <p:bldP spid="11" grpId="0" animBg="1"/>
      <p:bldP spid="2" grpId="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27584" y="548681"/>
            <a:ext cx="7704856" cy="936103"/>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b="1" spc="150" dirty="0" smtClean="0">
                <a:ln w="11430"/>
                <a:solidFill>
                  <a:srgbClr val="F8F8F8"/>
                </a:solidFill>
                <a:effectLst>
                  <a:outerShdw blurRad="50800" dist="38100" dir="2700000" algn="tl" rotWithShape="0">
                    <a:prstClr val="black">
                      <a:alpha val="40000"/>
                    </a:prstClr>
                  </a:outerShdw>
                </a:effectLst>
                <a:latin typeface="Gill Sans MT" pitchFamily="34" charset="0"/>
              </a:rPr>
              <a:t>THANK</a:t>
            </a:r>
            <a:r>
              <a:rPr lang="en-GB" sz="3600" b="1" spc="150" dirty="0" smtClean="0">
                <a:ln w="11430"/>
                <a:solidFill>
                  <a:srgbClr val="F8F8F8"/>
                </a:solidFill>
                <a:effectLst>
                  <a:outerShdw blurRad="50800" dist="38100" dir="2700000" algn="tl" rotWithShape="0">
                    <a:prstClr val="black">
                      <a:alpha val="40000"/>
                    </a:prstClr>
                  </a:outerShdw>
                </a:effectLst>
                <a:latin typeface="Gill Sans MT" pitchFamily="34" charset="0"/>
              </a:rPr>
              <a:t> </a:t>
            </a:r>
            <a:r>
              <a:rPr lang="en-GB" sz="4800" b="1" spc="150" dirty="0" smtClean="0">
                <a:ln w="11430"/>
                <a:solidFill>
                  <a:srgbClr val="F8F8F8"/>
                </a:solidFill>
                <a:effectLst>
                  <a:outerShdw blurRad="50800" dist="38100" dir="2700000" algn="tl" rotWithShape="0">
                    <a:prstClr val="black">
                      <a:alpha val="40000"/>
                    </a:prstClr>
                  </a:outerShdw>
                </a:effectLst>
                <a:latin typeface="Gill Sans MT" pitchFamily="34" charset="0"/>
              </a:rPr>
              <a:t>YOU</a:t>
            </a:r>
          </a:p>
        </p:txBody>
      </p:sp>
      <p:sp>
        <p:nvSpPr>
          <p:cNvPr id="5" name="Rectangle 4"/>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7" name="Rectangle 6"/>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8" name="Rectangle 7"/>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ounded Rectangle 10">
            <a:hlinkClick r:id="rId3" action="ppaction://hlinksldjump"/>
          </p:cNvPr>
          <p:cNvSpPr/>
          <p:nvPr/>
        </p:nvSpPr>
        <p:spPr>
          <a:xfrm>
            <a:off x="1835696" y="2924944"/>
            <a:ext cx="5688632" cy="1512168"/>
          </a:xfrm>
          <a:prstGeom prst="roundRect">
            <a:avLst>
              <a:gd name="adj" fmla="val 5000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4800" b="1" dirty="0" smtClean="0">
                <a:effectLst>
                  <a:outerShdw blurRad="38100" dist="38100" dir="2700000" algn="tl">
                    <a:srgbClr val="000000">
                      <a:alpha val="43137"/>
                    </a:srgbClr>
                  </a:outerShdw>
                </a:effectLst>
              </a:rPr>
              <a:t>PLAY AGAIN?</a:t>
            </a:r>
            <a:endParaRPr lang="en-GB" sz="4800" b="1" dirty="0">
              <a:effectLst>
                <a:outerShdw blurRad="38100" dist="38100" dir="2700000" algn="tl">
                  <a:srgbClr val="000000">
                    <a:alpha val="43137"/>
                  </a:srgbClr>
                </a:outerShdw>
              </a:effectLst>
            </a:endParaRPr>
          </a:p>
        </p:txBody>
      </p:sp>
      <p:sp>
        <p:nvSpPr>
          <p:cNvPr id="12" name="Right Arrow 11">
            <a:hlinkClick r:id="" action="ppaction://hlinkshowjump?jump=lastslide"/>
          </p:cNvPr>
          <p:cNvSpPr/>
          <p:nvPr/>
        </p:nvSpPr>
        <p:spPr>
          <a:xfrm>
            <a:off x="7668344" y="5949280"/>
            <a:ext cx="1152128" cy="648072"/>
          </a:xfrm>
          <a:prstGeom prst="rightArrow">
            <a:avLst>
              <a:gd name="adj1" fmla="val 55444"/>
              <a:gd name="adj2" fmla="val 5544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t>Or Skip</a:t>
            </a:r>
            <a:endParaRPr lang="en-US" sz="1400" dirty="0"/>
          </a:p>
        </p:txBody>
      </p:sp>
    </p:spTree>
    <p:extLst>
      <p:ext uri="{BB962C8B-B14F-4D97-AF65-F5344CB8AC3E}">
        <p14:creationId xmlns:p14="http://schemas.microsoft.com/office/powerpoint/2010/main" val="884493687"/>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8" presetClass="entr" presetSubtype="12"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strips(down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3568" y="764704"/>
            <a:ext cx="7992888" cy="720080"/>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5400" spc="150" dirty="0" smtClean="0">
                <a:ln w="11430"/>
                <a:solidFill>
                  <a:srgbClr val="F8F8F8"/>
                </a:solidFill>
                <a:effectLst/>
                <a:latin typeface="Gill Sans MT" pitchFamily="34" charset="0"/>
              </a:rPr>
              <a:t>CLICK YOUR SCORE</a:t>
            </a:r>
            <a:endParaRPr lang="en-GB" sz="5400" spc="150" dirty="0">
              <a:ln w="11430"/>
              <a:solidFill>
                <a:srgbClr val="F8F8F8"/>
              </a:solidFill>
              <a:effectLst/>
              <a:latin typeface="Gill Sans MT" pitchFamily="34" charset="0"/>
            </a:endParaRPr>
          </a:p>
        </p:txBody>
      </p:sp>
      <p:sp>
        <p:nvSpPr>
          <p:cNvPr id="10" name="Right Arrow 9">
            <a:hlinkClick r:id="rId3" action="ppaction://hlinksldjump"/>
          </p:cNvPr>
          <p:cNvSpPr/>
          <p:nvPr/>
        </p:nvSpPr>
        <p:spPr>
          <a:xfrm>
            <a:off x="7380312" y="5733256"/>
            <a:ext cx="1152128" cy="648072"/>
          </a:xfrm>
          <a:prstGeom prst="rightArrow">
            <a:avLst>
              <a:gd name="adj1" fmla="val 55444"/>
              <a:gd name="adj2" fmla="val 5544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t>Finished!</a:t>
            </a:r>
            <a:endParaRPr lang="en-US" sz="1400" dirty="0"/>
          </a:p>
        </p:txBody>
      </p:sp>
      <p:sp>
        <p:nvSpPr>
          <p:cNvPr id="8" name="Rectangle 7"/>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1" name="Rectangle 10"/>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2" name="Rectangle 11"/>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Oval 1">
            <a:hlinkClick r:id="rId4"/>
          </p:cNvPr>
          <p:cNvSpPr/>
          <p:nvPr/>
        </p:nvSpPr>
        <p:spPr>
          <a:xfrm>
            <a:off x="2123728" y="2204864"/>
            <a:ext cx="792088" cy="79208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3200" dirty="0" smtClean="0">
                <a:effectLst>
                  <a:outerShdw blurRad="50800" dist="38100" dir="2700000" algn="tl" rotWithShape="0">
                    <a:prstClr val="black">
                      <a:alpha val="40000"/>
                    </a:prstClr>
                  </a:outerShdw>
                </a:effectLst>
              </a:rPr>
              <a:t>0</a:t>
            </a:r>
            <a:endParaRPr lang="en-US" sz="3200" dirty="0">
              <a:effectLst>
                <a:outerShdw blurRad="50800" dist="38100" dir="2700000" algn="tl" rotWithShape="0">
                  <a:prstClr val="black">
                    <a:alpha val="40000"/>
                  </a:prstClr>
                </a:outerShdw>
              </a:effectLst>
            </a:endParaRPr>
          </a:p>
        </p:txBody>
      </p:sp>
      <p:sp>
        <p:nvSpPr>
          <p:cNvPr id="13" name="Oval 12">
            <a:hlinkClick r:id="rId5"/>
          </p:cNvPr>
          <p:cNvSpPr/>
          <p:nvPr/>
        </p:nvSpPr>
        <p:spPr>
          <a:xfrm>
            <a:off x="4283968" y="2204864"/>
            <a:ext cx="792088" cy="79208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3200" dirty="0" smtClean="0">
                <a:effectLst>
                  <a:outerShdw blurRad="50800" dist="38100" dir="2700000" algn="tl" rotWithShape="0">
                    <a:prstClr val="black">
                      <a:alpha val="40000"/>
                    </a:prstClr>
                  </a:outerShdw>
                </a:effectLst>
              </a:rPr>
              <a:t>1</a:t>
            </a:r>
            <a:endParaRPr lang="en-US" sz="3200" dirty="0">
              <a:effectLst>
                <a:outerShdw blurRad="50800" dist="38100" dir="2700000" algn="tl" rotWithShape="0">
                  <a:prstClr val="black">
                    <a:alpha val="40000"/>
                  </a:prstClr>
                </a:outerShdw>
              </a:effectLst>
            </a:endParaRPr>
          </a:p>
        </p:txBody>
      </p:sp>
      <p:sp>
        <p:nvSpPr>
          <p:cNvPr id="14" name="Oval 13">
            <a:hlinkClick r:id="rId6"/>
          </p:cNvPr>
          <p:cNvSpPr/>
          <p:nvPr/>
        </p:nvSpPr>
        <p:spPr>
          <a:xfrm>
            <a:off x="4283968" y="3573016"/>
            <a:ext cx="792088" cy="7920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smtClean="0">
                <a:effectLst>
                  <a:outerShdw blurRad="50800" dist="38100" dir="2700000" algn="tl" rotWithShape="0">
                    <a:prstClr val="black">
                      <a:alpha val="40000"/>
                    </a:prstClr>
                  </a:outerShdw>
                </a:effectLst>
              </a:rPr>
              <a:t>4</a:t>
            </a:r>
            <a:endParaRPr lang="en-US" sz="3200" dirty="0">
              <a:effectLst>
                <a:outerShdw blurRad="50800" dist="38100" dir="2700000" algn="tl" rotWithShape="0">
                  <a:prstClr val="black">
                    <a:alpha val="40000"/>
                  </a:prstClr>
                </a:outerShdw>
              </a:effectLst>
            </a:endParaRPr>
          </a:p>
        </p:txBody>
      </p:sp>
      <p:sp>
        <p:nvSpPr>
          <p:cNvPr id="15" name="Oval 14">
            <a:hlinkClick r:id="rId7"/>
          </p:cNvPr>
          <p:cNvSpPr/>
          <p:nvPr/>
        </p:nvSpPr>
        <p:spPr>
          <a:xfrm>
            <a:off x="2123728" y="3573016"/>
            <a:ext cx="792088" cy="7920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smtClean="0">
                <a:effectLst>
                  <a:outerShdw blurRad="50800" dist="38100" dir="2700000" algn="tl" rotWithShape="0">
                    <a:prstClr val="black">
                      <a:alpha val="40000"/>
                    </a:prstClr>
                  </a:outerShdw>
                </a:effectLst>
              </a:rPr>
              <a:t>3</a:t>
            </a:r>
            <a:endParaRPr lang="en-US" sz="3200" dirty="0">
              <a:effectLst>
                <a:outerShdw blurRad="50800" dist="38100" dir="2700000" algn="tl" rotWithShape="0">
                  <a:prstClr val="black">
                    <a:alpha val="40000"/>
                  </a:prstClr>
                </a:outerShdw>
              </a:effectLst>
            </a:endParaRPr>
          </a:p>
        </p:txBody>
      </p:sp>
      <p:sp>
        <p:nvSpPr>
          <p:cNvPr id="16" name="Oval 15">
            <a:hlinkClick r:id="rId8"/>
          </p:cNvPr>
          <p:cNvSpPr/>
          <p:nvPr/>
        </p:nvSpPr>
        <p:spPr>
          <a:xfrm>
            <a:off x="6372200" y="3573016"/>
            <a:ext cx="792088" cy="7920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200" dirty="0" smtClean="0">
                <a:effectLst>
                  <a:outerShdw blurRad="50800" dist="38100" dir="2700000" algn="tl" rotWithShape="0">
                    <a:prstClr val="black">
                      <a:alpha val="40000"/>
                    </a:prstClr>
                  </a:outerShdw>
                </a:effectLst>
              </a:rPr>
              <a:t>5</a:t>
            </a:r>
            <a:endParaRPr lang="en-US" sz="3200" dirty="0">
              <a:effectLst>
                <a:outerShdw blurRad="50800" dist="38100" dir="2700000" algn="tl" rotWithShape="0">
                  <a:prstClr val="black">
                    <a:alpha val="40000"/>
                  </a:prstClr>
                </a:outerShdw>
              </a:effectLst>
            </a:endParaRPr>
          </a:p>
        </p:txBody>
      </p:sp>
      <p:sp>
        <p:nvSpPr>
          <p:cNvPr id="17" name="Oval 16">
            <a:hlinkClick r:id="rId9"/>
          </p:cNvPr>
          <p:cNvSpPr/>
          <p:nvPr/>
        </p:nvSpPr>
        <p:spPr>
          <a:xfrm>
            <a:off x="2123728" y="4941168"/>
            <a:ext cx="792088" cy="792088"/>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lnSpc>
                <a:spcPct val="80000"/>
              </a:lnSpc>
            </a:pPr>
            <a:r>
              <a:rPr lang="en-US" sz="3200" dirty="0" smtClean="0">
                <a:effectLst>
                  <a:outerShdw blurRad="50800" dist="38100" dir="2700000" algn="tl" rotWithShape="0">
                    <a:prstClr val="black">
                      <a:alpha val="40000"/>
                    </a:prstClr>
                  </a:outerShdw>
                </a:effectLst>
              </a:rPr>
              <a:t>6</a:t>
            </a:r>
            <a:endParaRPr lang="en-US" sz="3200" dirty="0">
              <a:effectLst>
                <a:outerShdw blurRad="50800" dist="38100" dir="2700000" algn="tl" rotWithShape="0">
                  <a:prstClr val="black">
                    <a:alpha val="40000"/>
                  </a:prstClr>
                </a:outerShdw>
              </a:effectLst>
            </a:endParaRPr>
          </a:p>
        </p:txBody>
      </p:sp>
      <p:sp>
        <p:nvSpPr>
          <p:cNvPr id="18" name="Oval 17">
            <a:hlinkClick r:id="rId10"/>
          </p:cNvPr>
          <p:cNvSpPr/>
          <p:nvPr/>
        </p:nvSpPr>
        <p:spPr>
          <a:xfrm>
            <a:off x="4283968" y="4941168"/>
            <a:ext cx="792088" cy="792088"/>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lnSpc>
                <a:spcPct val="80000"/>
              </a:lnSpc>
            </a:pPr>
            <a:r>
              <a:rPr lang="en-US" sz="3200" dirty="0" smtClean="0">
                <a:effectLst>
                  <a:outerShdw blurRad="50800" dist="38100" dir="2700000" algn="tl" rotWithShape="0">
                    <a:prstClr val="black">
                      <a:alpha val="40000"/>
                    </a:prstClr>
                  </a:outerShdw>
                </a:effectLst>
              </a:rPr>
              <a:t>7</a:t>
            </a:r>
            <a:endParaRPr lang="en-US" sz="3200" dirty="0">
              <a:effectLst>
                <a:outerShdw blurRad="50800" dist="38100" dir="2700000" algn="tl" rotWithShape="0">
                  <a:prstClr val="black">
                    <a:alpha val="40000"/>
                  </a:prstClr>
                </a:outerShdw>
              </a:effectLst>
            </a:endParaRPr>
          </a:p>
        </p:txBody>
      </p:sp>
      <p:sp>
        <p:nvSpPr>
          <p:cNvPr id="19" name="Oval 18">
            <a:hlinkClick r:id="rId11"/>
          </p:cNvPr>
          <p:cNvSpPr/>
          <p:nvPr/>
        </p:nvSpPr>
        <p:spPr>
          <a:xfrm>
            <a:off x="6372200" y="2204864"/>
            <a:ext cx="792088" cy="79208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3200" dirty="0" smtClean="0">
                <a:effectLst>
                  <a:outerShdw blurRad="50800" dist="38100" dir="2700000" algn="tl" rotWithShape="0">
                    <a:prstClr val="black">
                      <a:alpha val="40000"/>
                    </a:prstClr>
                  </a:outerShdw>
                </a:effectLst>
              </a:rPr>
              <a:t>2</a:t>
            </a:r>
            <a:endParaRPr lang="en-US" sz="32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819275811"/>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3568" y="764704"/>
            <a:ext cx="7992888" cy="720080"/>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5400" spc="150" dirty="0" smtClean="0">
                <a:ln w="11430"/>
                <a:solidFill>
                  <a:srgbClr val="F8F8F8"/>
                </a:solidFill>
                <a:effectLst/>
                <a:latin typeface="Gill Sans MT" pitchFamily="34" charset="0"/>
              </a:rPr>
              <a:t>GET UP GET MOVING</a:t>
            </a:r>
            <a:endParaRPr lang="en-GB" sz="5400" spc="150" dirty="0">
              <a:ln w="11430"/>
              <a:solidFill>
                <a:srgbClr val="F8F8F8"/>
              </a:solidFill>
              <a:effectLst/>
              <a:latin typeface="Gill Sans MT" pitchFamily="34" charset="0"/>
            </a:endParaRPr>
          </a:p>
        </p:txBody>
      </p:sp>
      <p:sp>
        <p:nvSpPr>
          <p:cNvPr id="10" name="Right Arrow 9">
            <a:hlinkClick r:id="rId3" action="ppaction://hlinksldjump"/>
          </p:cNvPr>
          <p:cNvSpPr/>
          <p:nvPr/>
        </p:nvSpPr>
        <p:spPr>
          <a:xfrm>
            <a:off x="7164288" y="5445224"/>
            <a:ext cx="1152128" cy="648072"/>
          </a:xfrm>
          <a:prstGeom prst="rightArrow">
            <a:avLst>
              <a:gd name="adj1" fmla="val 55444"/>
              <a:gd name="adj2" fmla="val 5544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t>DONE</a:t>
            </a:r>
            <a:endParaRPr lang="en-US" sz="1400" dirty="0"/>
          </a:p>
        </p:txBody>
      </p:sp>
      <p:sp>
        <p:nvSpPr>
          <p:cNvPr id="8" name="Rectangle 7"/>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1" name="Rectangle 10"/>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2" name="Rectangle 11"/>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ounded Rectangle 19">
            <a:hlinkClick r:id="rId4" action="ppaction://hlinksldjump"/>
          </p:cNvPr>
          <p:cNvSpPr/>
          <p:nvPr/>
        </p:nvSpPr>
        <p:spPr>
          <a:xfrm>
            <a:off x="1259632" y="5301208"/>
            <a:ext cx="5112568" cy="864096"/>
          </a:xfrm>
          <a:prstGeom prst="roundRect">
            <a:avLst>
              <a:gd name="adj" fmla="val 5000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800" b="1" dirty="0" smtClean="0">
                <a:effectLst>
                  <a:outerShdw blurRad="38100" dist="38100" dir="2700000" algn="tl">
                    <a:srgbClr val="000000">
                      <a:alpha val="43137"/>
                    </a:srgbClr>
                  </a:outerShdw>
                </a:effectLst>
              </a:rPr>
              <a:t>CAMPAIGN WEBSITE</a:t>
            </a:r>
            <a:endParaRPr lang="en-GB" sz="2800" b="1" dirty="0">
              <a:effectLst>
                <a:outerShdw blurRad="38100" dist="38100" dir="2700000" algn="tl">
                  <a:srgbClr val="000000">
                    <a:alpha val="43137"/>
                  </a:srgbClr>
                </a:outerShdw>
              </a:effectLst>
            </a:endParaRPr>
          </a:p>
        </p:txBody>
      </p:sp>
      <p:sp>
        <p:nvSpPr>
          <p:cNvPr id="21" name="Title 1"/>
          <p:cNvSpPr txBox="1">
            <a:spLocks/>
          </p:cNvSpPr>
          <p:nvPr/>
        </p:nvSpPr>
        <p:spPr>
          <a:xfrm>
            <a:off x="683568" y="1700808"/>
            <a:ext cx="8136904" cy="2664296"/>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ctr">
              <a:buFont typeface="Arial" pitchFamily="34" charset="0"/>
              <a:buChar char="•"/>
            </a:pPr>
            <a:r>
              <a:rPr lang="en-GB" sz="2300" dirty="0" smtClean="0"/>
              <a:t>Get up Get Moving is all about people </a:t>
            </a:r>
            <a:r>
              <a:rPr lang="en-GB" sz="2300" smtClean="0"/>
              <a:t>becoming healthier.</a:t>
            </a:r>
            <a:endParaRPr lang="en-GB" sz="2300" b="1" dirty="0">
              <a:solidFill>
                <a:srgbClr val="00B0F0"/>
              </a:solidFill>
            </a:endParaRPr>
          </a:p>
        </p:txBody>
      </p:sp>
    </p:spTree>
    <p:extLst>
      <p:ext uri="{BB962C8B-B14F-4D97-AF65-F5344CB8AC3E}">
        <p14:creationId xmlns:p14="http://schemas.microsoft.com/office/powerpoint/2010/main" val="3417760306"/>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900" decel="100000" fill="hold"/>
                                        <p:tgtEl>
                                          <p:spTgt spid="20"/>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20597" y="533747"/>
            <a:ext cx="7992888" cy="893961"/>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6000" spc="150" dirty="0" smtClean="0">
                <a:ln w="11430"/>
                <a:solidFill>
                  <a:srgbClr val="F8F8F8"/>
                </a:solidFill>
                <a:effectLst/>
                <a:latin typeface="Gill Sans MT" pitchFamily="34" charset="0"/>
              </a:rPr>
              <a:t>ARE YOU HEALTHY?</a:t>
            </a:r>
            <a:endParaRPr lang="en-GB" sz="6000" spc="150" dirty="0">
              <a:ln w="11430"/>
              <a:solidFill>
                <a:srgbClr val="F8F8F8"/>
              </a:solidFill>
              <a:effectLst/>
              <a:latin typeface="Gill Sans MT" pitchFamily="34" charset="0"/>
            </a:endParaRPr>
          </a:p>
        </p:txBody>
      </p:sp>
      <p:sp>
        <p:nvSpPr>
          <p:cNvPr id="5" name="Title 1"/>
          <p:cNvSpPr txBox="1">
            <a:spLocks/>
          </p:cNvSpPr>
          <p:nvPr/>
        </p:nvSpPr>
        <p:spPr>
          <a:xfrm>
            <a:off x="683568" y="1700808"/>
            <a:ext cx="8136904" cy="2664296"/>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ctr">
              <a:buFont typeface="Arial" pitchFamily="34" charset="0"/>
              <a:buChar char="•"/>
            </a:pPr>
            <a:endParaRPr lang="en-GB" sz="2300" dirty="0"/>
          </a:p>
          <a:p>
            <a:pPr marL="342900" indent="-342900" algn="ctr">
              <a:buFont typeface="Arial" pitchFamily="34" charset="0"/>
              <a:buChar char="•"/>
            </a:pPr>
            <a:endParaRPr lang="en-GB" sz="2300" dirty="0"/>
          </a:p>
          <a:p>
            <a:pPr marL="342900" indent="-342900" algn="ctr">
              <a:buFont typeface="Arial" pitchFamily="34" charset="0"/>
              <a:buChar char="•"/>
            </a:pPr>
            <a:endParaRPr lang="en-GB" sz="2300" dirty="0"/>
          </a:p>
          <a:p>
            <a:pPr marL="342900" indent="-342900" algn="ctr">
              <a:buFont typeface="Arial" pitchFamily="34" charset="0"/>
              <a:buChar char="•"/>
            </a:pPr>
            <a:endParaRPr lang="en-GB" sz="2300" dirty="0"/>
          </a:p>
          <a:p>
            <a:pPr marL="342900" indent="-342900" algn="ctr">
              <a:buFont typeface="Arial" pitchFamily="34" charset="0"/>
              <a:buChar char="•"/>
            </a:pPr>
            <a:r>
              <a:rPr lang="en-GB" sz="2300" dirty="0"/>
              <a:t>This quiz takes about 5 minutes to complete.</a:t>
            </a:r>
          </a:p>
          <a:p>
            <a:pPr marL="342900" indent="-342900" algn="ctr">
              <a:buFont typeface="Arial" pitchFamily="34" charset="0"/>
              <a:buChar char="•"/>
            </a:pPr>
            <a:r>
              <a:rPr lang="en-GB" sz="2300" dirty="0"/>
              <a:t>Read the question and click the answer that you think is right. </a:t>
            </a:r>
          </a:p>
          <a:p>
            <a:pPr marL="342900" indent="-342900" algn="ctr">
              <a:buFont typeface="Arial" pitchFamily="34" charset="0"/>
              <a:buChar char="•"/>
            </a:pPr>
            <a:r>
              <a:rPr lang="en-GB" sz="2300" dirty="0"/>
              <a:t>If you get it wrong just click try again. </a:t>
            </a:r>
          </a:p>
          <a:p>
            <a:pPr marL="342900" indent="-342900" algn="ctr">
              <a:buFont typeface="Arial" pitchFamily="34" charset="0"/>
              <a:buChar char="•"/>
            </a:pPr>
            <a:r>
              <a:rPr lang="en-GB" sz="2300" b="1" dirty="0" smtClean="0">
                <a:solidFill>
                  <a:srgbClr val="00B0F0"/>
                </a:solidFill>
              </a:rPr>
              <a:t>Count </a:t>
            </a:r>
            <a:r>
              <a:rPr lang="en-GB" sz="2300" b="1" dirty="0">
                <a:solidFill>
                  <a:srgbClr val="00B0F0"/>
                </a:solidFill>
              </a:rPr>
              <a:t>up your points</a:t>
            </a:r>
            <a:r>
              <a:rPr lang="en-GB" sz="2300" dirty="0"/>
              <a:t> </a:t>
            </a:r>
            <a:r>
              <a:rPr lang="en-GB" sz="2300" dirty="0" smtClean="0"/>
              <a:t>as </a:t>
            </a:r>
            <a:r>
              <a:rPr lang="en-GB" sz="2300" dirty="0"/>
              <a:t>you go. 1 point per correct answer; on the first go. </a:t>
            </a:r>
            <a:r>
              <a:rPr lang="en-GB" sz="2300" b="1" dirty="0">
                <a:solidFill>
                  <a:srgbClr val="00B0F0"/>
                </a:solidFill>
              </a:rPr>
              <a:t>“Try Again” doesn’t count. </a:t>
            </a:r>
          </a:p>
          <a:p>
            <a:pPr marL="342900" indent="-342900" algn="ctr">
              <a:buFont typeface="Arial" pitchFamily="34" charset="0"/>
              <a:buChar char="•"/>
            </a:pPr>
            <a:r>
              <a:rPr lang="en-GB" sz="2300" dirty="0"/>
              <a:t>To advance to the next question use the arrows or pill buttons. </a:t>
            </a:r>
            <a:r>
              <a:rPr lang="en-GB" sz="2300" b="1" dirty="0">
                <a:solidFill>
                  <a:srgbClr val="00B0F0"/>
                </a:solidFill>
              </a:rPr>
              <a:t>Please DO NOT use your keyboard.</a:t>
            </a:r>
          </a:p>
        </p:txBody>
      </p:sp>
      <p:sp>
        <p:nvSpPr>
          <p:cNvPr id="6" name="Rounded Rectangle 5">
            <a:hlinkClick r:id="rId2" action="ppaction://hlinksldjump"/>
          </p:cNvPr>
          <p:cNvSpPr/>
          <p:nvPr/>
        </p:nvSpPr>
        <p:spPr>
          <a:xfrm>
            <a:off x="2483768" y="5085184"/>
            <a:ext cx="4239435" cy="1008112"/>
          </a:xfrm>
          <a:prstGeom prst="roundRect">
            <a:avLst>
              <a:gd name="adj" fmla="val 5000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3200" b="1" dirty="0" smtClean="0">
                <a:effectLst>
                  <a:outerShdw blurRad="38100" dist="38100" dir="2700000" algn="tl">
                    <a:srgbClr val="000000">
                      <a:alpha val="43137"/>
                    </a:srgbClr>
                  </a:outerShdw>
                </a:effectLst>
              </a:rPr>
              <a:t>TAKE THE QUIZ</a:t>
            </a:r>
            <a:endParaRPr lang="en-GB" sz="3200" b="1" dirty="0">
              <a:effectLst>
                <a:outerShdw blurRad="38100" dist="38100" dir="2700000" algn="tl">
                  <a:srgbClr val="000000">
                    <a:alpha val="43137"/>
                  </a:srgbClr>
                </a:outerShdw>
              </a:effectLst>
            </a:endParaRPr>
          </a:p>
        </p:txBody>
      </p:sp>
      <p:pic>
        <p:nvPicPr>
          <p:cNvPr id="1026" name="Picture 2" descr="C:\Users\09hollowayb\AppData\Local\Microsoft\Windows\Temporary Internet Files\Content.IE5\BMTEDKWP\MP900423632[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563" b="99707" l="100" r="76653">
                        <a14:foregroundMark x1="28557" y1="7227" x2="37976" y2="69238"/>
                        <a14:foregroundMark x1="28557" y1="7227" x2="34068" y2="6250"/>
                        <a14:foregroundMark x1="33166" y1="6250" x2="39880" y2="9082"/>
                        <a14:foregroundMark x1="40581" y1="9082" x2="43186" y2="15918"/>
                        <a14:foregroundMark x1="44689" y1="17285" x2="47495" y2="18457"/>
                        <a14:foregroundMark x1="48497" y1="19824" x2="49699" y2="19629"/>
                        <a14:foregroundMark x1="48297" y1="19629" x2="48998" y2="20508"/>
                        <a14:foregroundMark x1="48497" y1="21484" x2="49699" y2="21484"/>
                        <a14:foregroundMark x1="24449" y1="15625" x2="23246" y2="22656"/>
                        <a14:foregroundMark x1="29760" y1="33008" x2="21543" y2="47949"/>
                        <a14:foregroundMark x1="37675" y1="33691" x2="46593" y2="46582"/>
                        <a14:foregroundMark x1="34569" y1="42773" x2="40581" y2="47070"/>
                        <a14:foregroundMark x1="47495" y1="55957" x2="52104" y2="87988"/>
                        <a14:foregroundMark x1="69138" y1="75879" x2="54008" y2="87305"/>
                        <a14:foregroundMark x1="71343" y1="80762" x2="67936" y2="85449"/>
                        <a14:foregroundMark x1="67936" y1="85449" x2="52806" y2="86621"/>
                        <a14:foregroundMark x1="15331" y1="79785" x2="6413" y2="84766"/>
                        <a14:foregroundMark x1="6413" y1="85449" x2="10521" y2="91113"/>
                        <a14:foregroundMark x1="11022" y1="91113" x2="17535" y2="81738"/>
                        <a14:foregroundMark x1="52806" y1="67676" x2="55511" y2="67188"/>
                      </a14:backgroundRemoval>
                    </a14:imgEffect>
                  </a14:imgLayer>
                </a14:imgProps>
              </a:ext>
              <a:ext uri="{28A0092B-C50C-407E-A947-70E740481C1C}">
                <a14:useLocalDpi xmlns:a14="http://schemas.microsoft.com/office/drawing/2010/main" val="0"/>
              </a:ext>
            </a:extLst>
          </a:blip>
          <a:srcRect/>
          <a:stretch>
            <a:fillRect/>
          </a:stretch>
        </p:blipFill>
        <p:spPr bwMode="auto">
          <a:xfrm>
            <a:off x="7308304" y="4811334"/>
            <a:ext cx="2007840" cy="206014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1" name="Rectangle 10"/>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2" name="Rectangle 11"/>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3663887"/>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31640" y="710111"/>
            <a:ext cx="5616624" cy="936104"/>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6000" spc="150" dirty="0" smtClean="0">
                <a:ln w="11430"/>
                <a:solidFill>
                  <a:srgbClr val="F8F8F8"/>
                </a:solidFill>
                <a:effectLst/>
                <a:latin typeface="Gill Sans MT" pitchFamily="34" charset="0"/>
              </a:rPr>
              <a:t>THANK YOU!</a:t>
            </a:r>
          </a:p>
        </p:txBody>
      </p:sp>
      <p:sp>
        <p:nvSpPr>
          <p:cNvPr id="6" name="Rounded Rectangle 5"/>
          <p:cNvSpPr/>
          <p:nvPr/>
        </p:nvSpPr>
        <p:spPr>
          <a:xfrm>
            <a:off x="2411760" y="3212976"/>
            <a:ext cx="4594016" cy="1224136"/>
          </a:xfrm>
          <a:prstGeom prst="roundRect">
            <a:avLst>
              <a:gd name="adj" fmla="val 3414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4400" b="1" dirty="0" smtClean="0">
                <a:effectLst>
                  <a:outerShdw blurRad="38100" dist="38100" dir="2700000" algn="tl">
                    <a:srgbClr val="000000">
                      <a:alpha val="43137"/>
                    </a:srgbClr>
                  </a:outerShdw>
                </a:effectLst>
              </a:rPr>
              <a:t>END QUIZ</a:t>
            </a:r>
            <a:endParaRPr lang="en-GB" sz="4400" b="1" dirty="0">
              <a:effectLst>
                <a:outerShdw blurRad="38100" dist="38100" dir="2700000" algn="tl">
                  <a:srgbClr val="000000">
                    <a:alpha val="43137"/>
                  </a:srgbClr>
                </a:outerShdw>
              </a:effectLst>
            </a:endParaRPr>
          </a:p>
        </p:txBody>
      </p:sp>
      <p:sp>
        <p:nvSpPr>
          <p:cNvPr id="5" name="Rectangle 4"/>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7" name="Rectangle 6"/>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8" name="Rectangle 7"/>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2" descr="\\pupils\2009Data\09hollowayb\Documents\Get up Get moving - Ben Holloway\Activity 1\logo\heart-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280" y="494087"/>
            <a:ext cx="1220310" cy="127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4793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1" name="Rectangle 10"/>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2" name="Rectangle 11"/>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Rounded Rectangle 1">
            <a:hlinkClick r:id="rId2" action="ppaction://hlinksldjump"/>
          </p:cNvPr>
          <p:cNvSpPr/>
          <p:nvPr/>
        </p:nvSpPr>
        <p:spPr>
          <a:xfrm>
            <a:off x="2051720" y="5589240"/>
            <a:ext cx="2232248" cy="611928"/>
          </a:xfrm>
          <a:prstGeom prst="roundRect">
            <a:avLst>
              <a:gd name="adj" fmla="val 5000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2400" dirty="0" smtClean="0">
                <a:effectLst>
                  <a:outerShdw blurRad="38100" dist="38100" dir="2700000" algn="tl">
                    <a:srgbClr val="000000">
                      <a:alpha val="43137"/>
                    </a:srgbClr>
                  </a:outerShdw>
                </a:effectLst>
              </a:rPr>
              <a:t>ACCEPT</a:t>
            </a:r>
            <a:endParaRPr lang="en-GB" sz="2400" dirty="0">
              <a:effectLst>
                <a:outerShdw blurRad="38100" dist="38100" dir="2700000" algn="tl">
                  <a:srgbClr val="000000">
                    <a:alpha val="43137"/>
                  </a:srgbClr>
                </a:outerShdw>
              </a:effectLst>
            </a:endParaRPr>
          </a:p>
        </p:txBody>
      </p:sp>
      <p:pic>
        <p:nvPicPr>
          <p:cNvPr id="3" name="Picture 2" descr="C:\Users\09hollowayb\AppData\Local\Microsoft\Windows\Temporary Internet Files\Content.IE5\2HTSBSMJ\MP900425237[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89777" l="3125" r="100000">
                        <a14:backgroundMark x1="18750" y1="71680" x2="37188" y2="73796"/>
                        <a14:backgroundMark x1="86641" y1="6463" x2="89766" y2="5053"/>
                        <a14:backgroundMark x1="90938" y1="59107" x2="7578" y2="87662"/>
                        <a14:backgroundMark x1="8750" y1="56992" x2="52656" y2="82021"/>
                        <a14:backgroundMark x1="21328" y1="12926" x2="57891" y2="5053"/>
                        <a14:backgroundMark x1="8750" y1="12456" x2="25703" y2="31962"/>
                        <a14:backgroundMark x1="31406" y1="29730" x2="35469" y2="27145"/>
                      </a14:backgroundRemoval>
                    </a14:imgEffect>
                  </a14:imgLayer>
                </a14:imgProps>
              </a:ext>
              <a:ext uri="{28A0092B-C50C-407E-A947-70E740481C1C}">
                <a14:useLocalDpi xmlns:a14="http://schemas.microsoft.com/office/drawing/2010/main" val="0"/>
              </a:ext>
            </a:extLst>
          </a:blip>
          <a:srcRect/>
          <a:stretch>
            <a:fillRect/>
          </a:stretch>
        </p:blipFill>
        <p:spPr bwMode="auto">
          <a:xfrm>
            <a:off x="6372200" y="2614550"/>
            <a:ext cx="2771800" cy="18428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43608" y="1700808"/>
            <a:ext cx="5112568" cy="3323987"/>
          </a:xfrm>
          <a:prstGeom prst="rect">
            <a:avLst/>
          </a:prstGeom>
          <a:noFill/>
        </p:spPr>
        <p:txBody>
          <a:bodyPr wrap="square" rtlCol="0">
            <a:spAutoFit/>
          </a:bodyPr>
          <a:lstStyle/>
          <a:p>
            <a:r>
              <a:rPr lang="en-GB" sz="1500" dirty="0"/>
              <a:t>This Get up Get Moving Quiz and it's data are property of Wymondham High Academy. It was built in 2012/2013 and all data and information inside of the quiz is static and will not update. None of the data should be used for medical purposes such as dieting, please consult a doctor or a nutritionist for information. This quiz is for fun and is not a real life representation of how healthy you actually are. Much of the statistics generated for the purpose of this quiz are calculated by taking an average from different websites. </a:t>
            </a:r>
            <a:br>
              <a:rPr lang="en-GB" sz="1500" dirty="0"/>
            </a:br>
            <a:endParaRPr lang="en-GB" sz="1500" dirty="0" smtClean="0"/>
          </a:p>
          <a:p>
            <a:r>
              <a:rPr lang="en-GB" sz="1500" dirty="0" smtClean="0"/>
              <a:t>Get </a:t>
            </a:r>
            <a:r>
              <a:rPr lang="en-GB" sz="1500" dirty="0"/>
              <a:t>up Get Moving claims no liability for any harm caused by using information in this quiz. Please contact </a:t>
            </a:r>
            <a:r>
              <a:rPr lang="en-GB" sz="1500" dirty="0">
                <a:solidFill>
                  <a:srgbClr val="FFFFFF"/>
                </a:solidFill>
                <a:hlinkClick r:id="rId5"/>
              </a:rPr>
              <a:t>Get Up Get Moving</a:t>
            </a:r>
            <a:r>
              <a:rPr lang="en-GB" sz="1500" dirty="0">
                <a:solidFill>
                  <a:srgbClr val="FFFFFF"/>
                </a:solidFill>
              </a:rPr>
              <a:t> </a:t>
            </a:r>
            <a:r>
              <a:rPr lang="en-GB" sz="1500" dirty="0"/>
              <a:t>for more information about this quiz and the statistics behind it.</a:t>
            </a:r>
          </a:p>
        </p:txBody>
      </p:sp>
      <p:sp>
        <p:nvSpPr>
          <p:cNvPr id="14" name="Title 1"/>
          <p:cNvSpPr txBox="1">
            <a:spLocks/>
          </p:cNvSpPr>
          <p:nvPr/>
        </p:nvSpPr>
        <p:spPr>
          <a:xfrm>
            <a:off x="1115617" y="404663"/>
            <a:ext cx="4608511" cy="893961"/>
          </a:xfrm>
          <a:prstGeom prst="rect">
            <a:avLst/>
          </a:prstGeom>
        </p:spPr>
        <p:txBody>
          <a:bodyPr vert="horz" lIns="91440" tIns="45720" rIns="91440" bIns="45720" rtlCol="0" anchor="b">
            <a:noAutofit/>
            <a:scene3d>
              <a:camera prst="orthographicFront"/>
              <a:lightRig rig="soft" dir="t">
                <a:rot lat="0" lon="0" rev="10800000"/>
              </a:lightRig>
            </a:scene3d>
            <a:sp3d>
              <a:bevelT w="27940" h="12700"/>
              <a:contourClr>
                <a:srgbClr val="DDDDDD"/>
              </a:contourClr>
            </a:sp3d>
          </a:bodyPr>
          <a:lstStyle>
            <a:lvl1pPr algn="l" defTabSz="914400" rtl="0" eaLnBrk="1" latinLnBrk="0" hangingPunct="1">
              <a:spcBef>
                <a:spcPct val="0"/>
              </a:spcBef>
              <a:buNone/>
              <a:defRPr sz="49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4800" spc="150" dirty="0" smtClean="0">
                <a:ln w="11430"/>
                <a:solidFill>
                  <a:srgbClr val="F8F8F8"/>
                </a:solidFill>
                <a:effectLst/>
                <a:latin typeface="Gill Sans MT" pitchFamily="34" charset="0"/>
              </a:rPr>
              <a:t>DISCLAIMER</a:t>
            </a:r>
            <a:endParaRPr lang="en-GB" sz="4800" spc="150" dirty="0">
              <a:ln w="11430"/>
              <a:solidFill>
                <a:srgbClr val="F8F8F8"/>
              </a:solidFill>
              <a:effectLst/>
              <a:latin typeface="Gill Sans MT" pitchFamily="34" charset="0"/>
            </a:endParaRPr>
          </a:p>
        </p:txBody>
      </p:sp>
      <p:sp>
        <p:nvSpPr>
          <p:cNvPr id="15" name="Rounded Rectangle 14">
            <a:hlinkClick r:id="" action="ppaction://hlinkshowjump?jump=lastslide"/>
          </p:cNvPr>
          <p:cNvSpPr/>
          <p:nvPr/>
        </p:nvSpPr>
        <p:spPr>
          <a:xfrm>
            <a:off x="5004048" y="5589240"/>
            <a:ext cx="2232248" cy="611928"/>
          </a:xfrm>
          <a:prstGeom prst="roundRect">
            <a:avLst>
              <a:gd name="adj" fmla="val 5000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sz="2400" dirty="0" smtClean="0">
                <a:effectLst>
                  <a:outerShdw blurRad="38100" dist="38100" dir="2700000" algn="tl">
                    <a:srgbClr val="000000">
                      <a:alpha val="43137"/>
                    </a:srgbClr>
                  </a:outerShdw>
                </a:effectLst>
              </a:rPr>
              <a:t>DECLINE</a:t>
            </a:r>
            <a:endParaRPr lang="en-GB" sz="2400" dirty="0">
              <a:effectLst>
                <a:outerShdw blurRad="38100" dist="38100" dir="2700000" algn="tl">
                  <a:srgbClr val="000000">
                    <a:alpha val="43137"/>
                  </a:srgbClr>
                </a:outerShdw>
              </a:effectLst>
            </a:endParaRPr>
          </a:p>
        </p:txBody>
      </p:sp>
      <p:pic>
        <p:nvPicPr>
          <p:cNvPr id="13" name="Picture 2" descr="\\pupils\2009Data\09hollowayb\Documents\Get up Get moving - Ben Holloway\Activity 1\logo\heart-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48264" y="494087"/>
            <a:ext cx="1364326" cy="142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83810"/>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88640" y="548680"/>
            <a:ext cx="7543800" cy="914400"/>
          </a:xfrm>
        </p:spPr>
        <p:txBody>
          <a:bodyPr/>
          <a:lstStyle/>
          <a:p>
            <a:pPr algn="ctr"/>
            <a:r>
              <a:rPr lang="en-US" dirty="0" smtClean="0"/>
              <a:t>What does BMI stand for?</a:t>
            </a:r>
            <a:endParaRPr lang="en-US" dirty="0"/>
          </a:p>
        </p:txBody>
      </p:sp>
      <p:sp>
        <p:nvSpPr>
          <p:cNvPr id="7" name="Rounded Rectangle 6">
            <a:hlinkClick r:id="rId2" action="ppaction://hlinksldjump"/>
          </p:cNvPr>
          <p:cNvSpPr/>
          <p:nvPr/>
        </p:nvSpPr>
        <p:spPr>
          <a:xfrm>
            <a:off x="1492696" y="4509120"/>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smtClean="0">
                <a:effectLst>
                  <a:outerShdw blurRad="38100" dist="38100" dir="2700000" algn="tl">
                    <a:srgbClr val="000000">
                      <a:alpha val="43137"/>
                    </a:srgbClr>
                  </a:outerShdw>
                </a:effectLst>
              </a:rPr>
              <a:t>Biggest Medical Indicator</a:t>
            </a:r>
            <a:endParaRPr lang="en-GB" sz="2400" b="1" dirty="0">
              <a:effectLst>
                <a:outerShdw blurRad="38100" dist="38100" dir="2700000" algn="tl">
                  <a:srgbClr val="000000">
                    <a:alpha val="43137"/>
                  </a:srgbClr>
                </a:outerShdw>
              </a:effectLst>
            </a:endParaRPr>
          </a:p>
        </p:txBody>
      </p:sp>
      <p:sp>
        <p:nvSpPr>
          <p:cNvPr id="8" name="Rounded Rectangle 7">
            <a:hlinkClick r:id="rId3" action="ppaction://hlinksldjump"/>
          </p:cNvPr>
          <p:cNvSpPr/>
          <p:nvPr/>
        </p:nvSpPr>
        <p:spPr>
          <a:xfrm>
            <a:off x="1492696" y="2276872"/>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800" b="1" dirty="0" smtClean="0">
                <a:effectLst>
                  <a:outerShdw blurRad="38100" dist="38100" dir="2700000" algn="tl">
                    <a:srgbClr val="000000">
                      <a:alpha val="43137"/>
                    </a:srgbClr>
                  </a:outerShdw>
                </a:effectLst>
              </a:rPr>
              <a:t>Body Mass Index</a:t>
            </a:r>
            <a:endParaRPr lang="en-GB" sz="2800" b="1" dirty="0">
              <a:effectLst>
                <a:outerShdw blurRad="38100" dist="38100" dir="2700000" algn="tl">
                  <a:srgbClr val="000000">
                    <a:alpha val="43137"/>
                  </a:srgbClr>
                </a:outerShdw>
              </a:effectLst>
            </a:endParaRPr>
          </a:p>
        </p:txBody>
      </p:sp>
      <p:sp>
        <p:nvSpPr>
          <p:cNvPr id="9" name="Rounded Rectangle 8">
            <a:hlinkClick r:id="rId2" action="ppaction://hlinksldjump"/>
          </p:cNvPr>
          <p:cNvSpPr/>
          <p:nvPr/>
        </p:nvSpPr>
        <p:spPr>
          <a:xfrm>
            <a:off x="5237112" y="2276872"/>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400" b="1" dirty="0" smtClean="0">
                <a:effectLst>
                  <a:outerShdw blurRad="38100" dist="38100" dir="2700000" algn="tl">
                    <a:srgbClr val="000000">
                      <a:alpha val="43137"/>
                    </a:srgbClr>
                  </a:outerShdw>
                </a:effectLst>
              </a:rPr>
              <a:t>By Moderating Intake</a:t>
            </a:r>
            <a:endParaRPr lang="en-GB" sz="2400" b="1" dirty="0">
              <a:effectLst>
                <a:outerShdw blurRad="38100" dist="38100" dir="2700000" algn="tl">
                  <a:srgbClr val="000000">
                    <a:alpha val="43137"/>
                  </a:srgbClr>
                </a:outerShdw>
              </a:effectLst>
            </a:endParaRPr>
          </a:p>
        </p:txBody>
      </p:sp>
      <p:sp>
        <p:nvSpPr>
          <p:cNvPr id="10" name="Rounded Rectangle 9">
            <a:hlinkClick r:id="rId2" action="ppaction://hlinksldjump"/>
          </p:cNvPr>
          <p:cNvSpPr/>
          <p:nvPr/>
        </p:nvSpPr>
        <p:spPr>
          <a:xfrm>
            <a:off x="5237112" y="4509120"/>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000" b="1" dirty="0" smtClean="0">
                <a:effectLst>
                  <a:outerShdw blurRad="38100" dist="38100" dir="2700000" algn="tl">
                    <a:srgbClr val="000000">
                      <a:alpha val="43137"/>
                    </a:srgbClr>
                  </a:outerShdw>
                </a:effectLst>
              </a:rPr>
              <a:t>B-Vitamin Modulating Intravenous</a:t>
            </a:r>
            <a:endParaRPr lang="en-GB" sz="2000" b="1" dirty="0">
              <a:effectLst>
                <a:outerShdw blurRad="38100" dist="38100" dir="2700000" algn="tl">
                  <a:srgbClr val="000000">
                    <a:alpha val="43137"/>
                  </a:srgbClr>
                </a:outerShdw>
              </a:effectLst>
            </a:endParaRPr>
          </a:p>
        </p:txBody>
      </p:sp>
      <p:sp>
        <p:nvSpPr>
          <p:cNvPr id="14" name="Rectangle 13"/>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5" name="Rectangle 14"/>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6" name="Rectangle 15"/>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28521338"/>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8" grpId="1" animBg="1"/>
      <p:bldP spid="9" grpId="1" animBg="1"/>
      <p:bldP spid="1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6632" y="908720"/>
            <a:ext cx="7543800" cy="914400"/>
          </a:xfrm>
        </p:spPr>
        <p:txBody>
          <a:bodyPr/>
          <a:lstStyle/>
          <a:p>
            <a:pPr algn="ctr"/>
            <a:r>
              <a:rPr lang="en-US" sz="4400" dirty="0" smtClean="0"/>
              <a:t>How many calories should Men/Women eat a day?</a:t>
            </a:r>
            <a:endParaRPr lang="en-US" sz="4400" dirty="0"/>
          </a:p>
        </p:txBody>
      </p:sp>
      <p:sp>
        <p:nvSpPr>
          <p:cNvPr id="7" name="Rounded Rectangle 6">
            <a:hlinkClick r:id="rId2" action="ppaction://hlinksldjump"/>
          </p:cNvPr>
          <p:cNvSpPr/>
          <p:nvPr/>
        </p:nvSpPr>
        <p:spPr>
          <a:xfrm>
            <a:off x="1420688" y="4725144"/>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000" b="1" dirty="0" smtClean="0">
                <a:effectLst>
                  <a:outerShdw blurRad="38100" dist="38100" dir="2700000" algn="tl">
                    <a:srgbClr val="000000">
                      <a:alpha val="43137"/>
                    </a:srgbClr>
                  </a:outerShdw>
                </a:effectLst>
              </a:rPr>
              <a:t>5500 (M)</a:t>
            </a:r>
          </a:p>
          <a:p>
            <a:pPr algn="ctr"/>
            <a:r>
              <a:rPr lang="en-GB" sz="3000" b="1" dirty="0" smtClean="0">
                <a:effectLst>
                  <a:outerShdw blurRad="38100" dist="38100" dir="2700000" algn="tl">
                    <a:srgbClr val="000000">
                      <a:alpha val="43137"/>
                    </a:srgbClr>
                  </a:outerShdw>
                </a:effectLst>
              </a:rPr>
              <a:t>5750 (F)</a:t>
            </a:r>
            <a:endParaRPr lang="en-GB" sz="3000" b="1" dirty="0">
              <a:effectLst>
                <a:outerShdw blurRad="38100" dist="38100" dir="2700000" algn="tl">
                  <a:srgbClr val="000000">
                    <a:alpha val="43137"/>
                  </a:srgbClr>
                </a:outerShdw>
              </a:effectLst>
            </a:endParaRPr>
          </a:p>
        </p:txBody>
      </p:sp>
      <p:sp>
        <p:nvSpPr>
          <p:cNvPr id="8" name="Rounded Rectangle 7">
            <a:hlinkClick r:id="rId3" action="ppaction://hlinksldjump"/>
          </p:cNvPr>
          <p:cNvSpPr/>
          <p:nvPr/>
        </p:nvSpPr>
        <p:spPr>
          <a:xfrm>
            <a:off x="5165104" y="4725144"/>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000" b="1" dirty="0" smtClean="0">
                <a:effectLst>
                  <a:outerShdw blurRad="38100" dist="38100" dir="2700000" algn="tl">
                    <a:srgbClr val="000000">
                      <a:alpha val="43137"/>
                    </a:srgbClr>
                  </a:outerShdw>
                </a:effectLst>
              </a:rPr>
              <a:t>2200 (M)</a:t>
            </a:r>
          </a:p>
          <a:p>
            <a:pPr algn="ctr"/>
            <a:r>
              <a:rPr lang="en-GB" sz="3000" b="1" dirty="0" smtClean="0">
                <a:effectLst>
                  <a:outerShdw blurRad="38100" dist="38100" dir="2700000" algn="tl">
                    <a:srgbClr val="000000">
                      <a:alpha val="43137"/>
                    </a:srgbClr>
                  </a:outerShdw>
                </a:effectLst>
              </a:rPr>
              <a:t>1900 (F)</a:t>
            </a:r>
            <a:endParaRPr lang="en-GB" sz="3000" b="1" dirty="0">
              <a:effectLst>
                <a:outerShdw blurRad="38100" dist="38100" dir="2700000" algn="tl">
                  <a:srgbClr val="000000">
                    <a:alpha val="43137"/>
                  </a:srgbClr>
                </a:outerShdw>
              </a:effectLst>
            </a:endParaRPr>
          </a:p>
        </p:txBody>
      </p:sp>
      <p:sp>
        <p:nvSpPr>
          <p:cNvPr id="9" name="Rounded Rectangle 8">
            <a:hlinkClick r:id="rId2" action="ppaction://hlinksldjump"/>
          </p:cNvPr>
          <p:cNvSpPr/>
          <p:nvPr/>
        </p:nvSpPr>
        <p:spPr>
          <a:xfrm>
            <a:off x="5165104" y="2492896"/>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000" b="1" dirty="0" smtClean="0">
                <a:effectLst>
                  <a:outerShdw blurRad="38100" dist="38100" dir="2700000" algn="tl">
                    <a:srgbClr val="000000">
                      <a:alpha val="43137"/>
                    </a:srgbClr>
                  </a:outerShdw>
                </a:effectLst>
              </a:rPr>
              <a:t>6000 (M)</a:t>
            </a:r>
          </a:p>
          <a:p>
            <a:pPr algn="ctr"/>
            <a:r>
              <a:rPr lang="en-GB" sz="3000" b="1" dirty="0" smtClean="0">
                <a:effectLst>
                  <a:outerShdw blurRad="38100" dist="38100" dir="2700000" algn="tl">
                    <a:srgbClr val="000000">
                      <a:alpha val="43137"/>
                    </a:srgbClr>
                  </a:outerShdw>
                </a:effectLst>
              </a:rPr>
              <a:t>6000 (F)</a:t>
            </a:r>
            <a:endParaRPr lang="en-GB" sz="3000" b="1" dirty="0">
              <a:effectLst>
                <a:outerShdw blurRad="38100" dist="38100" dir="2700000" algn="tl">
                  <a:srgbClr val="000000">
                    <a:alpha val="43137"/>
                  </a:srgbClr>
                </a:outerShdw>
              </a:effectLst>
            </a:endParaRPr>
          </a:p>
        </p:txBody>
      </p:sp>
      <p:sp>
        <p:nvSpPr>
          <p:cNvPr id="10" name="Rounded Rectangle 9">
            <a:hlinkClick r:id="rId2" action="ppaction://hlinksldjump"/>
          </p:cNvPr>
          <p:cNvSpPr/>
          <p:nvPr/>
        </p:nvSpPr>
        <p:spPr>
          <a:xfrm>
            <a:off x="1420688" y="2492896"/>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3000" b="1" dirty="0" smtClean="0">
                <a:effectLst>
                  <a:outerShdw blurRad="38100" dist="38100" dir="2700000" algn="tl">
                    <a:srgbClr val="000000">
                      <a:alpha val="43137"/>
                    </a:srgbClr>
                  </a:outerShdw>
                </a:effectLst>
              </a:rPr>
              <a:t>1000 (M)</a:t>
            </a:r>
          </a:p>
          <a:p>
            <a:pPr algn="ctr"/>
            <a:r>
              <a:rPr lang="en-GB" sz="3000" b="1" dirty="0" smtClean="0">
                <a:effectLst>
                  <a:outerShdw blurRad="38100" dist="38100" dir="2700000" algn="tl">
                    <a:srgbClr val="000000">
                      <a:alpha val="43137"/>
                    </a:srgbClr>
                  </a:outerShdw>
                </a:effectLst>
              </a:rPr>
              <a:t>980 (F)</a:t>
            </a:r>
            <a:endParaRPr lang="en-GB" sz="3000" b="1" dirty="0">
              <a:effectLst>
                <a:outerShdw blurRad="38100" dist="38100" dir="2700000" algn="tl">
                  <a:srgbClr val="000000">
                    <a:alpha val="43137"/>
                  </a:srgbClr>
                </a:outerShdw>
              </a:effectLst>
            </a:endParaRPr>
          </a:p>
        </p:txBody>
      </p:sp>
      <p:sp>
        <p:nvSpPr>
          <p:cNvPr id="17" name="Rectangle 16"/>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8" name="Rectangle 17"/>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9" name="Rectangle 18"/>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2270066"/>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51720" y="525760"/>
            <a:ext cx="5311552" cy="959024"/>
          </a:xfrm>
        </p:spPr>
        <p:txBody>
          <a:bodyPr/>
          <a:lstStyle/>
          <a:p>
            <a:pPr algn="ctr"/>
            <a:r>
              <a:rPr lang="en-US" sz="4800" dirty="0" smtClean="0"/>
              <a:t>What is BPM? </a:t>
            </a:r>
            <a:endParaRPr lang="en-US" sz="4800" dirty="0"/>
          </a:p>
        </p:txBody>
      </p:sp>
      <p:sp>
        <p:nvSpPr>
          <p:cNvPr id="7" name="Rounded Rectangle 6">
            <a:hlinkClick r:id="rId2" action="ppaction://hlinksldjump"/>
          </p:cNvPr>
          <p:cNvSpPr/>
          <p:nvPr/>
        </p:nvSpPr>
        <p:spPr>
          <a:xfrm>
            <a:off x="1043608" y="4437112"/>
            <a:ext cx="3456384" cy="1656184"/>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000" b="1" dirty="0" smtClean="0">
                <a:effectLst>
                  <a:outerShdw blurRad="38100" dist="38100" dir="2700000" algn="tl">
                    <a:srgbClr val="000000">
                      <a:alpha val="43137"/>
                    </a:srgbClr>
                  </a:outerShdw>
                </a:effectLst>
              </a:rPr>
              <a:t>Beats Per Minute </a:t>
            </a:r>
          </a:p>
          <a:p>
            <a:pPr algn="ctr"/>
            <a:r>
              <a:rPr lang="en-GB" sz="2000" dirty="0" smtClean="0">
                <a:effectLst>
                  <a:outerShdw blurRad="38100" dist="38100" dir="2700000" algn="tl">
                    <a:srgbClr val="000000">
                      <a:alpha val="43137"/>
                    </a:srgbClr>
                  </a:outerShdw>
                </a:effectLst>
              </a:rPr>
              <a:t>How many times your heart beats in a minute</a:t>
            </a:r>
          </a:p>
        </p:txBody>
      </p:sp>
      <p:sp>
        <p:nvSpPr>
          <p:cNvPr id="8" name="Rounded Rectangle 7">
            <a:hlinkClick r:id="rId3" action="ppaction://hlinksldjump"/>
          </p:cNvPr>
          <p:cNvSpPr/>
          <p:nvPr/>
        </p:nvSpPr>
        <p:spPr>
          <a:xfrm>
            <a:off x="1043608" y="2204864"/>
            <a:ext cx="3456384" cy="1656184"/>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000" b="1" dirty="0" smtClean="0">
                <a:effectLst>
                  <a:outerShdw blurRad="38100" dist="38100" dir="2700000" algn="tl">
                    <a:srgbClr val="000000">
                      <a:alpha val="43137"/>
                    </a:srgbClr>
                  </a:outerShdw>
                </a:effectLst>
              </a:rPr>
              <a:t>Business Process Management </a:t>
            </a:r>
            <a:r>
              <a:rPr lang="en-GB" sz="2000" dirty="0">
                <a:effectLst>
                  <a:outerShdw blurRad="38100" dist="38100" dir="2700000" algn="tl">
                    <a:srgbClr val="000000">
                      <a:alpha val="43137"/>
                    </a:srgbClr>
                  </a:outerShdw>
                </a:effectLst>
              </a:rPr>
              <a:t>O</a:t>
            </a:r>
            <a:r>
              <a:rPr lang="en-GB" sz="2000" dirty="0" smtClean="0">
                <a:effectLst>
                  <a:outerShdw blurRad="38100" dist="38100" dir="2700000" algn="tl">
                    <a:srgbClr val="000000">
                      <a:alpha val="43137"/>
                    </a:srgbClr>
                  </a:outerShdw>
                </a:effectLst>
              </a:rPr>
              <a:t>rganizing Businesses with </a:t>
            </a:r>
            <a:r>
              <a:rPr lang="en-GB" sz="2000" dirty="0" err="1" smtClean="0">
                <a:effectLst>
                  <a:outerShdw blurRad="38100" dist="38100" dir="2700000" algn="tl">
                    <a:srgbClr val="000000">
                      <a:alpha val="43137"/>
                    </a:srgbClr>
                  </a:outerShdw>
                </a:effectLst>
              </a:rPr>
              <a:t>feng</a:t>
            </a:r>
            <a:r>
              <a:rPr lang="en-GB" sz="2000" dirty="0" smtClean="0">
                <a:effectLst>
                  <a:outerShdw blurRad="38100" dist="38100" dir="2700000" algn="tl">
                    <a:srgbClr val="000000">
                      <a:alpha val="43137"/>
                    </a:srgbClr>
                  </a:outerShdw>
                </a:effectLst>
              </a:rPr>
              <a:t> </a:t>
            </a:r>
            <a:r>
              <a:rPr lang="en-GB" sz="2000" dirty="0" err="1" smtClean="0">
                <a:effectLst>
                  <a:outerShdw blurRad="38100" dist="38100" dir="2700000" algn="tl">
                    <a:srgbClr val="000000">
                      <a:alpha val="43137"/>
                    </a:srgbClr>
                  </a:outerShdw>
                </a:effectLst>
              </a:rPr>
              <a:t>shui</a:t>
            </a:r>
            <a:endParaRPr lang="en-GB" sz="2000" dirty="0">
              <a:effectLst>
                <a:outerShdw blurRad="38100" dist="38100" dir="2700000" algn="tl">
                  <a:srgbClr val="000000">
                    <a:alpha val="43137"/>
                  </a:srgbClr>
                </a:outerShdw>
              </a:effectLst>
            </a:endParaRPr>
          </a:p>
        </p:txBody>
      </p:sp>
      <p:sp>
        <p:nvSpPr>
          <p:cNvPr id="9" name="Rounded Rectangle 8">
            <a:hlinkClick r:id="rId3" action="ppaction://hlinksldjump"/>
          </p:cNvPr>
          <p:cNvSpPr/>
          <p:nvPr/>
        </p:nvSpPr>
        <p:spPr>
          <a:xfrm>
            <a:off x="5004048" y="2204864"/>
            <a:ext cx="3456384" cy="1656184"/>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000" b="1" dirty="0" smtClean="0">
                <a:effectLst>
                  <a:outerShdw blurRad="38100" dist="38100" dir="2700000" algn="tl">
                    <a:srgbClr val="000000">
                      <a:alpha val="43137"/>
                    </a:srgbClr>
                  </a:outerShdw>
                </a:effectLst>
              </a:rPr>
              <a:t>Beam Propagation Method</a:t>
            </a:r>
          </a:p>
          <a:p>
            <a:pPr algn="ctr"/>
            <a:r>
              <a:rPr lang="en-GB" sz="2000" dirty="0" smtClean="0">
                <a:effectLst>
                  <a:outerShdw blurRad="38100" dist="38100" dir="2700000" algn="tl">
                    <a:srgbClr val="000000">
                      <a:alpha val="43137"/>
                    </a:srgbClr>
                  </a:outerShdw>
                </a:effectLst>
              </a:rPr>
              <a:t>Numerical tool for Electromagnetic Analysis</a:t>
            </a:r>
            <a:endParaRPr lang="en-GB" sz="2000" dirty="0">
              <a:effectLst>
                <a:outerShdw blurRad="38100" dist="38100" dir="2700000" algn="tl">
                  <a:srgbClr val="000000">
                    <a:alpha val="43137"/>
                  </a:srgbClr>
                </a:outerShdw>
              </a:effectLst>
            </a:endParaRPr>
          </a:p>
        </p:txBody>
      </p:sp>
      <p:sp>
        <p:nvSpPr>
          <p:cNvPr id="10" name="Rounded Rectangle 9">
            <a:hlinkClick r:id="rId3" action="ppaction://hlinksldjump"/>
          </p:cNvPr>
          <p:cNvSpPr/>
          <p:nvPr/>
        </p:nvSpPr>
        <p:spPr>
          <a:xfrm>
            <a:off x="5004048" y="4437112"/>
            <a:ext cx="3456384" cy="1656184"/>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2000" b="1" dirty="0" smtClean="0">
                <a:effectLst>
                  <a:outerShdw blurRad="38100" dist="38100" dir="2700000" algn="tl">
                    <a:srgbClr val="000000">
                      <a:alpha val="43137"/>
                    </a:srgbClr>
                  </a:outerShdw>
                </a:effectLst>
              </a:rPr>
              <a:t>Bachelor of Procurement Management</a:t>
            </a:r>
            <a:endParaRPr lang="en-GB" sz="2000" b="1" dirty="0">
              <a:effectLst>
                <a:outerShdw blurRad="38100" dist="38100" dir="2700000" algn="tl">
                  <a:srgbClr val="000000">
                    <a:alpha val="43137"/>
                  </a:srgbClr>
                </a:outerShdw>
              </a:effectLst>
            </a:endParaRPr>
          </a:p>
          <a:p>
            <a:pPr algn="ctr"/>
            <a:r>
              <a:rPr lang="en-GB" sz="2000" dirty="0" smtClean="0">
                <a:effectLst>
                  <a:outerShdw blurRad="38100" dist="38100" dir="2700000" algn="tl">
                    <a:srgbClr val="000000">
                      <a:alpha val="43137"/>
                    </a:srgbClr>
                  </a:outerShdw>
                </a:effectLst>
              </a:rPr>
              <a:t>A degree</a:t>
            </a:r>
            <a:endParaRPr lang="en-GB" sz="2000" dirty="0">
              <a:effectLst>
                <a:outerShdw blurRad="38100" dist="38100" dir="2700000" algn="tl">
                  <a:srgbClr val="000000">
                    <a:alpha val="43137"/>
                  </a:srgbClr>
                </a:outerShdw>
              </a:effectLst>
            </a:endParaRPr>
          </a:p>
        </p:txBody>
      </p:sp>
      <p:sp>
        <p:nvSpPr>
          <p:cNvPr id="11" name="Rectangle 10"/>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2" name="Rectangle 11"/>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3" name="Rectangle 12"/>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98292853"/>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5656" y="525760"/>
            <a:ext cx="6408712" cy="1391072"/>
          </a:xfrm>
        </p:spPr>
        <p:txBody>
          <a:bodyPr/>
          <a:lstStyle/>
          <a:p>
            <a:pPr algn="ctr"/>
            <a:r>
              <a:rPr lang="en-US" sz="4400" dirty="0" smtClean="0"/>
              <a:t>How do you calculate your maximum heart rate</a:t>
            </a:r>
            <a:endParaRPr lang="en-US" sz="4400" dirty="0"/>
          </a:p>
        </p:txBody>
      </p:sp>
      <p:sp>
        <p:nvSpPr>
          <p:cNvPr id="7" name="Rounded Rectangle 6">
            <a:hlinkClick r:id="rId2" action="ppaction://hlinksldjump"/>
          </p:cNvPr>
          <p:cNvSpPr/>
          <p:nvPr/>
        </p:nvSpPr>
        <p:spPr>
          <a:xfrm>
            <a:off x="1403648" y="4797152"/>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lIns="288000" rIns="288000" rtlCol="0" anchor="ctr"/>
          <a:lstStyle/>
          <a:p>
            <a:pPr algn="ctr"/>
            <a:r>
              <a:rPr lang="en-GB" sz="2400" b="1" dirty="0" smtClean="0">
                <a:effectLst>
                  <a:outerShdw blurRad="38100" dist="38100" dir="2700000" algn="tl">
                    <a:srgbClr val="000000">
                      <a:alpha val="43137"/>
                    </a:srgbClr>
                  </a:outerShdw>
                </a:effectLst>
              </a:rPr>
              <a:t>220 − Age</a:t>
            </a:r>
            <a:endParaRPr lang="en-GB" sz="2400" b="1" dirty="0">
              <a:effectLst>
                <a:outerShdw blurRad="38100" dist="38100" dir="2700000" algn="tl">
                  <a:srgbClr val="000000">
                    <a:alpha val="43137"/>
                  </a:srgbClr>
                </a:outerShdw>
              </a:effectLst>
            </a:endParaRPr>
          </a:p>
        </p:txBody>
      </p:sp>
      <p:sp>
        <p:nvSpPr>
          <p:cNvPr id="8" name="Rounded Rectangle 7">
            <a:hlinkClick r:id="rId3" action="ppaction://hlinksldjump"/>
          </p:cNvPr>
          <p:cNvSpPr/>
          <p:nvPr/>
        </p:nvSpPr>
        <p:spPr>
          <a:xfrm>
            <a:off x="1403648" y="2564904"/>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lIns="288000" rIns="288000" rtlCol="0" anchor="ctr"/>
          <a:lstStyle/>
          <a:p>
            <a:pPr algn="ctr"/>
            <a:r>
              <a:rPr lang="en-GB" sz="2400" b="1" dirty="0" smtClean="0">
                <a:effectLst>
                  <a:outerShdw blurRad="38100" dist="38100" dir="2700000" algn="tl">
                    <a:srgbClr val="000000">
                      <a:alpha val="43137"/>
                    </a:srgbClr>
                  </a:outerShdw>
                </a:effectLst>
              </a:rPr>
              <a:t>Height × Weight ÷ 100   </a:t>
            </a:r>
            <a:endParaRPr lang="en-GB" sz="2400" b="1" dirty="0">
              <a:effectLst>
                <a:outerShdw blurRad="38100" dist="38100" dir="2700000" algn="tl">
                  <a:srgbClr val="000000">
                    <a:alpha val="43137"/>
                  </a:srgbClr>
                </a:outerShdw>
              </a:effectLst>
            </a:endParaRPr>
          </a:p>
        </p:txBody>
      </p:sp>
      <p:sp>
        <p:nvSpPr>
          <p:cNvPr id="9" name="Rounded Rectangle 8">
            <a:hlinkClick r:id="rId3" action="ppaction://hlinksldjump"/>
          </p:cNvPr>
          <p:cNvSpPr/>
          <p:nvPr/>
        </p:nvSpPr>
        <p:spPr>
          <a:xfrm>
            <a:off x="5148064" y="2564904"/>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lIns="288000" rIns="288000" rtlCol="0" anchor="ctr"/>
          <a:lstStyle/>
          <a:p>
            <a:pPr algn="ctr"/>
            <a:r>
              <a:rPr lang="en-GB" sz="2400" b="1" dirty="0" smtClean="0">
                <a:effectLst>
                  <a:outerShdw blurRad="38100" dist="38100" dir="2700000" algn="tl">
                    <a:srgbClr val="000000">
                      <a:alpha val="43137"/>
                    </a:srgbClr>
                  </a:outerShdw>
                </a:effectLst>
              </a:rPr>
              <a:t>Age + 1000 ÷ ½ of </a:t>
            </a:r>
            <a:r>
              <a:rPr lang="en-GB" sz="2400" b="1" dirty="0">
                <a:effectLst>
                  <a:outerShdw blurRad="38100" dist="38100" dir="2700000" algn="tl">
                    <a:srgbClr val="000000">
                      <a:alpha val="43137"/>
                    </a:srgbClr>
                  </a:outerShdw>
                </a:effectLst>
              </a:rPr>
              <a:t> </a:t>
            </a:r>
            <a:r>
              <a:rPr lang="en-GB" sz="2400" b="1" dirty="0" smtClean="0">
                <a:effectLst>
                  <a:outerShdw blurRad="38100" dist="38100" dir="2700000" algn="tl">
                    <a:srgbClr val="000000">
                      <a:alpha val="43137"/>
                    </a:srgbClr>
                  </a:outerShdw>
                </a:effectLst>
              </a:rPr>
              <a:t>Weight</a:t>
            </a:r>
            <a:endParaRPr lang="en-GB" sz="2400" b="1" dirty="0">
              <a:effectLst>
                <a:outerShdw blurRad="38100" dist="38100" dir="2700000" algn="tl">
                  <a:srgbClr val="000000">
                    <a:alpha val="43137"/>
                  </a:srgbClr>
                </a:outerShdw>
              </a:effectLst>
            </a:endParaRPr>
          </a:p>
        </p:txBody>
      </p:sp>
      <p:sp>
        <p:nvSpPr>
          <p:cNvPr id="10" name="Rounded Rectangle 9">
            <a:hlinkClick r:id="rId3" action="ppaction://hlinksldjump"/>
          </p:cNvPr>
          <p:cNvSpPr/>
          <p:nvPr/>
        </p:nvSpPr>
        <p:spPr>
          <a:xfrm>
            <a:off x="5148064" y="4797152"/>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lIns="288000" rIns="288000" rtlCol="0" anchor="ctr"/>
          <a:lstStyle/>
          <a:p>
            <a:pPr algn="ctr"/>
            <a:r>
              <a:rPr lang="en-GB" sz="2400" b="1" dirty="0">
                <a:effectLst>
                  <a:outerShdw blurRad="38100" dist="38100" dir="2700000" algn="tl">
                    <a:srgbClr val="000000">
                      <a:alpha val="43137"/>
                    </a:srgbClr>
                  </a:outerShdw>
                </a:effectLst>
              </a:rPr>
              <a:t>(</a:t>
            </a:r>
            <a:r>
              <a:rPr lang="en-GB" sz="2400" b="1" dirty="0" smtClean="0">
                <a:effectLst>
                  <a:outerShdw blurRad="38100" dist="38100" dir="2700000" algn="tl">
                    <a:srgbClr val="000000">
                      <a:alpha val="43137"/>
                    </a:srgbClr>
                  </a:outerShdw>
                </a:effectLst>
              </a:rPr>
              <a:t>Age × 2) × ¼</a:t>
            </a:r>
            <a:endParaRPr lang="en-GB" sz="2400" b="1" dirty="0">
              <a:effectLst>
                <a:outerShdw blurRad="38100" dist="38100" dir="2700000" algn="tl">
                  <a:srgbClr val="000000">
                    <a:alpha val="43137"/>
                  </a:srgbClr>
                </a:outerShdw>
              </a:effectLst>
            </a:endParaRPr>
          </a:p>
        </p:txBody>
      </p:sp>
      <p:sp>
        <p:nvSpPr>
          <p:cNvPr id="11" name="Rectangle 10"/>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2" name="Rectangle 11"/>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3" name="Rectangle 12"/>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8143559"/>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6632" y="548680"/>
            <a:ext cx="7687816" cy="1274440"/>
          </a:xfrm>
        </p:spPr>
        <p:txBody>
          <a:bodyPr/>
          <a:lstStyle/>
          <a:p>
            <a:pPr algn="ctr"/>
            <a:r>
              <a:rPr lang="en-US" sz="4400" dirty="0" smtClean="0"/>
              <a:t>How many Fruit and Vegetables should you have a day?</a:t>
            </a:r>
            <a:endParaRPr lang="en-US" sz="4400" dirty="0"/>
          </a:p>
        </p:txBody>
      </p:sp>
      <p:sp>
        <p:nvSpPr>
          <p:cNvPr id="7" name="Rounded Rectangle 6">
            <a:hlinkClick r:id="rId2" action="ppaction://hlinksldjump"/>
          </p:cNvPr>
          <p:cNvSpPr/>
          <p:nvPr/>
        </p:nvSpPr>
        <p:spPr>
          <a:xfrm>
            <a:off x="1475656" y="4725144"/>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4000" b="1" dirty="0">
                <a:effectLst>
                  <a:outerShdw blurRad="38100" dist="38100" dir="2700000" algn="tl">
                    <a:srgbClr val="000000">
                      <a:alpha val="43137"/>
                    </a:srgbClr>
                  </a:outerShdw>
                </a:effectLst>
              </a:rPr>
              <a:t>6</a:t>
            </a:r>
          </a:p>
        </p:txBody>
      </p:sp>
      <p:sp>
        <p:nvSpPr>
          <p:cNvPr id="8" name="Rounded Rectangle 7">
            <a:hlinkClick r:id="rId3" action="ppaction://hlinksldjump"/>
          </p:cNvPr>
          <p:cNvSpPr/>
          <p:nvPr/>
        </p:nvSpPr>
        <p:spPr>
          <a:xfrm>
            <a:off x="1475656" y="2492896"/>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4000" b="1" dirty="0" smtClean="0">
                <a:effectLst>
                  <a:outerShdw blurRad="38100" dist="38100" dir="2700000" algn="tl">
                    <a:srgbClr val="000000">
                      <a:alpha val="43137"/>
                    </a:srgbClr>
                  </a:outerShdw>
                </a:effectLst>
              </a:rPr>
              <a:t>5</a:t>
            </a:r>
            <a:endParaRPr lang="en-GB" sz="4000" b="1" dirty="0">
              <a:effectLst>
                <a:outerShdw blurRad="38100" dist="38100" dir="2700000" algn="tl">
                  <a:srgbClr val="000000">
                    <a:alpha val="43137"/>
                  </a:srgbClr>
                </a:outerShdw>
              </a:effectLst>
            </a:endParaRPr>
          </a:p>
        </p:txBody>
      </p:sp>
      <p:sp>
        <p:nvSpPr>
          <p:cNvPr id="9" name="Rounded Rectangle 8">
            <a:hlinkClick r:id="rId4" action="ppaction://hlinksldjump"/>
          </p:cNvPr>
          <p:cNvSpPr/>
          <p:nvPr/>
        </p:nvSpPr>
        <p:spPr>
          <a:xfrm>
            <a:off x="5220072" y="2492896"/>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4000" b="1" dirty="0" smtClean="0">
                <a:effectLst>
                  <a:outerShdw blurRad="38100" dist="38100" dir="2700000" algn="tl">
                    <a:srgbClr val="000000">
                      <a:alpha val="43137"/>
                    </a:srgbClr>
                  </a:outerShdw>
                </a:effectLst>
              </a:rPr>
              <a:t>9</a:t>
            </a:r>
            <a:endParaRPr lang="en-GB" sz="4000" b="1" dirty="0">
              <a:effectLst>
                <a:outerShdw blurRad="38100" dist="38100" dir="2700000" algn="tl">
                  <a:srgbClr val="000000">
                    <a:alpha val="43137"/>
                  </a:srgbClr>
                </a:outerShdw>
              </a:effectLst>
            </a:endParaRPr>
          </a:p>
        </p:txBody>
      </p:sp>
      <p:sp>
        <p:nvSpPr>
          <p:cNvPr id="10" name="Rounded Rectangle 9">
            <a:hlinkClick r:id="rId2" action="ppaction://hlinksldjump"/>
          </p:cNvPr>
          <p:cNvSpPr/>
          <p:nvPr/>
        </p:nvSpPr>
        <p:spPr>
          <a:xfrm>
            <a:off x="5220072" y="4725144"/>
            <a:ext cx="2808312" cy="1224136"/>
          </a:xfrm>
          <a:prstGeom prst="roundRect">
            <a:avLst>
              <a:gd name="adj" fmla="val 2853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GB" sz="4000" b="1" dirty="0" smtClean="0">
                <a:effectLst>
                  <a:outerShdw blurRad="38100" dist="38100" dir="2700000" algn="tl">
                    <a:srgbClr val="000000">
                      <a:alpha val="43137"/>
                    </a:srgbClr>
                  </a:outerShdw>
                </a:effectLst>
              </a:rPr>
              <a:t>4</a:t>
            </a:r>
            <a:endParaRPr lang="en-GB" sz="4000" b="1" dirty="0">
              <a:effectLst>
                <a:outerShdw blurRad="38100" dist="38100" dir="2700000" algn="tl">
                  <a:srgbClr val="000000">
                    <a:alpha val="43137"/>
                  </a:srgbClr>
                </a:outerShdw>
              </a:effectLst>
            </a:endParaRPr>
          </a:p>
        </p:txBody>
      </p:sp>
      <p:sp>
        <p:nvSpPr>
          <p:cNvPr id="11" name="Rectangle 10"/>
          <p:cNvSpPr/>
          <p:nvPr/>
        </p:nvSpPr>
        <p:spPr>
          <a:xfrm>
            <a:off x="144305" y="159511"/>
            <a:ext cx="179223" cy="197334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b="1">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12" name="Rectangle 11"/>
          <p:cNvSpPr/>
          <p:nvPr/>
        </p:nvSpPr>
        <p:spPr>
          <a:xfrm>
            <a:off x="144305" y="4653136"/>
            <a:ext cx="179223" cy="204535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3" name="Rectangle 12"/>
          <p:cNvSpPr/>
          <p:nvPr/>
        </p:nvSpPr>
        <p:spPr>
          <a:xfrm>
            <a:off x="144305" y="2348880"/>
            <a:ext cx="179223" cy="20882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23079260"/>
      </p:ext>
    </p:extLst>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mental">
  <a:themeElements>
    <a:clrScheme name="Custom 1">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45BBFF"/>
      </a:hlink>
      <a:folHlink>
        <a:srgbClr val="68000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5000"/>
              </a:schemeClr>
            </a:gs>
            <a:gs pos="100000">
              <a:schemeClr val="phClr">
                <a:shade val="40000"/>
                <a:satMod val="180000"/>
              </a:schemeClr>
            </a:gs>
          </a:gsLst>
          <a:lin ang="5400000" scaled="0"/>
        </a:gradFill>
        <a:blipFill>
          <a:blip xmlns:r="http://schemas.openxmlformats.org/officeDocument/2006/relationships" r:embed="rId1">
            <a:duotone>
              <a:schemeClr val="phClr">
                <a:shade val="14000"/>
                <a:satMod val="280000"/>
              </a:schemeClr>
              <a:schemeClr val="phClr">
                <a:tint val="60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Elemental</Template>
  <TotalTime>2169</TotalTime>
  <Words>950</Words>
  <Application>Microsoft Office PowerPoint</Application>
  <PresentationFormat>On-screen Show (4:3)</PresentationFormat>
  <Paragraphs>150</Paragraphs>
  <Slides>30</Slides>
  <Notes>7</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Elemental</vt:lpstr>
      <vt:lpstr>ARE YOU HEALTHY?</vt:lpstr>
      <vt:lpstr>PowerPoint Presentation</vt:lpstr>
      <vt:lpstr>PowerPoint Presentation</vt:lpstr>
      <vt:lpstr>PowerPoint Presentation</vt:lpstr>
      <vt:lpstr>What does BMI stand for?</vt:lpstr>
      <vt:lpstr>How many calories should Men/Women eat a day?</vt:lpstr>
      <vt:lpstr>What is BPM? </vt:lpstr>
      <vt:lpstr>How do you calculate your maximum heart rate</vt:lpstr>
      <vt:lpstr>How many Fruit and Vegetables should you have a day?</vt:lpstr>
      <vt:lpstr>Which one has the most calories?</vt:lpstr>
      <vt:lpstr>How many minutes of exercise do adults need a day (PART A)</vt:lpstr>
      <vt:lpstr>How many days a week do they need to do this? (PART B)</vt:lpstr>
      <vt:lpstr>WELL DONE!</vt:lpstr>
      <vt:lpstr>BMI</vt:lpstr>
      <vt:lpstr>WELL DONE!</vt:lpstr>
      <vt:lpstr>WELL DONE!</vt:lpstr>
      <vt:lpstr>WELL DONE!</vt:lpstr>
      <vt:lpstr>WELL DONE!</vt:lpstr>
      <vt:lpstr>WELL DONE!</vt:lpstr>
      <vt:lpstr>WELL DONE!</vt:lpstr>
      <vt:lpstr>INCORRECT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Wymondham High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Bist du Gesund?</dc:title>
  <dc:creator>Ben Holloway</dc:creator>
  <cp:lastModifiedBy>Ben Holloway</cp:lastModifiedBy>
  <cp:revision>439</cp:revision>
  <dcterms:created xsi:type="dcterms:W3CDTF">2012-11-23T13:58:33Z</dcterms:created>
  <dcterms:modified xsi:type="dcterms:W3CDTF">2013-02-15T14:09:18Z</dcterms:modified>
</cp:coreProperties>
</file>